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40"/>
  </p:notesMasterIdLst>
  <p:sldIdLst>
    <p:sldId id="289" r:id="rId5"/>
    <p:sldId id="257" r:id="rId6"/>
    <p:sldId id="258" r:id="rId7"/>
    <p:sldId id="259" r:id="rId8"/>
    <p:sldId id="260" r:id="rId9"/>
    <p:sldId id="265" r:id="rId10"/>
    <p:sldId id="261" r:id="rId11"/>
    <p:sldId id="262" r:id="rId12"/>
    <p:sldId id="285" r:id="rId13"/>
    <p:sldId id="263" r:id="rId14"/>
    <p:sldId id="264" r:id="rId15"/>
    <p:sldId id="266" r:id="rId16"/>
    <p:sldId id="270" r:id="rId17"/>
    <p:sldId id="290" r:id="rId18"/>
    <p:sldId id="269" r:id="rId19"/>
    <p:sldId id="281" r:id="rId20"/>
    <p:sldId id="291" r:id="rId21"/>
    <p:sldId id="293" r:id="rId22"/>
    <p:sldId id="302" r:id="rId23"/>
    <p:sldId id="273" r:id="rId24"/>
    <p:sldId id="295" r:id="rId25"/>
    <p:sldId id="296" r:id="rId26"/>
    <p:sldId id="297" r:id="rId27"/>
    <p:sldId id="298" r:id="rId28"/>
    <p:sldId id="279" r:id="rId29"/>
    <p:sldId id="301" r:id="rId30"/>
    <p:sldId id="278" r:id="rId31"/>
    <p:sldId id="300" r:id="rId32"/>
    <p:sldId id="294" r:id="rId33"/>
    <p:sldId id="282" r:id="rId34"/>
    <p:sldId id="280" r:id="rId35"/>
    <p:sldId id="283" r:id="rId36"/>
    <p:sldId id="284" r:id="rId37"/>
    <p:sldId id="267" r:id="rId38"/>
    <p:sldId id="268" r:id="rId3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209012-9DC3-48E3-A1D8-CFC831BD8FC6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C87632-C400-41D6-9156-616573C73270}">
      <dgm:prSet custT="1"/>
      <dgm:spPr/>
      <dgm:t>
        <a:bodyPr/>
        <a:lstStyle/>
        <a:p>
          <a:pPr algn="just"/>
          <a:r>
            <a:rPr lang="es-MX" sz="1700">
              <a:latin typeface="Abadi" panose="020B0604020104020204" pitchFamily="34" charset="0"/>
            </a:rPr>
            <a:t>Seleccionar y comprender las fuentes de datos de crímenes en la Ciudad de México</a:t>
          </a:r>
          <a:endParaRPr lang="en-US" sz="1700">
            <a:latin typeface="Abadi" panose="020B0604020104020204" pitchFamily="34" charset="0"/>
          </a:endParaRPr>
        </a:p>
      </dgm:t>
    </dgm:pt>
    <dgm:pt modelId="{A3523877-7174-4BA8-9BEF-E8D0FADDFF25}" type="parTrans" cxnId="{AFB081BA-383C-4B21-9C41-F959E933F03D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A93B1B10-5337-44DE-B770-11B2657929C1}" type="sibTrans" cxnId="{AFB081BA-383C-4B21-9C41-F959E933F03D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378DC58D-E92E-4E03-B06E-95EEE1C63274}">
      <dgm:prSet custT="1"/>
      <dgm:spPr/>
      <dgm:t>
        <a:bodyPr/>
        <a:lstStyle/>
        <a:p>
          <a:pPr algn="just"/>
          <a:r>
            <a:rPr lang="es-MX" sz="1700">
              <a:latin typeface="Abadi" panose="020B0604020104020204" pitchFamily="34" charset="0"/>
            </a:rPr>
            <a:t>Definir una metodología de data mining para caracterizar en el tiempo y el espacio los conjuntos de datos de crimen en la Ciudad de México</a:t>
          </a:r>
          <a:endParaRPr lang="en-US" sz="1700">
            <a:latin typeface="Abadi" panose="020B0604020104020204" pitchFamily="34" charset="0"/>
          </a:endParaRPr>
        </a:p>
      </dgm:t>
    </dgm:pt>
    <dgm:pt modelId="{8122870E-C1BB-4C44-B484-A10ADE88BC9D}" type="parTrans" cxnId="{CD7B5BA9-8A42-4BE9-B8A1-7ECE78CEC753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7DF15474-F4B7-4A46-9A12-CB3F9821271F}" type="sibTrans" cxnId="{CD7B5BA9-8A42-4BE9-B8A1-7ECE78CEC753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6ACFF9A7-D777-4F5F-B642-D4FB04817AE9}">
      <dgm:prSet custT="1"/>
      <dgm:spPr/>
      <dgm:t>
        <a:bodyPr/>
        <a:lstStyle/>
        <a:p>
          <a:pPr algn="just"/>
          <a:r>
            <a:rPr lang="es-MX" sz="1700">
              <a:latin typeface="Abadi" panose="020B0604020104020204" pitchFamily="34" charset="0"/>
            </a:rPr>
            <a:t>Acoplar a la metodología mecanismos de análisis espacio temporal que apliquen para el procesamiento de datos de crímenes </a:t>
          </a:r>
          <a:endParaRPr lang="en-US" sz="1700">
            <a:latin typeface="Abadi" panose="020B0604020104020204" pitchFamily="34" charset="0"/>
          </a:endParaRPr>
        </a:p>
      </dgm:t>
    </dgm:pt>
    <dgm:pt modelId="{E2540C6C-15DC-4411-BCE5-BBD555D9F6F7}" type="parTrans" cxnId="{ECB2D30C-B693-4CC4-947F-38AA0CC00EA1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5FC76F1A-A3A6-4C16-9479-0E2315C64409}" type="sibTrans" cxnId="{ECB2D30C-B693-4CC4-947F-38AA0CC00EA1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96D4D0C4-D06C-42AC-AECE-4B842D557054}">
      <dgm:prSet custT="1"/>
      <dgm:spPr/>
      <dgm:t>
        <a:bodyPr/>
        <a:lstStyle/>
        <a:p>
          <a:pPr algn="just"/>
          <a:r>
            <a:rPr lang="es-MX" sz="1700">
              <a:latin typeface="Abadi" panose="020B0604020104020204" pitchFamily="34" charset="0"/>
            </a:rPr>
            <a:t>Estudiar y definir posibles algoritmos específicos para el análisis de datos de crímenes </a:t>
          </a:r>
          <a:endParaRPr lang="en-US" sz="1700">
            <a:latin typeface="Abadi" panose="020B0604020104020204" pitchFamily="34" charset="0"/>
          </a:endParaRPr>
        </a:p>
      </dgm:t>
    </dgm:pt>
    <dgm:pt modelId="{0090CFBE-79DB-4672-98A3-18BF84EFE670}" type="parTrans" cxnId="{CF37D91B-1536-484C-98F1-D3ED09002EBA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589A6680-CBE5-47F4-817F-610BA1D70AF4}" type="sibTrans" cxnId="{CF37D91B-1536-484C-98F1-D3ED09002EBA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EF99B78C-720A-4F19-B8C5-3BE40F886541}">
      <dgm:prSet custT="1"/>
      <dgm:spPr/>
      <dgm:t>
        <a:bodyPr/>
        <a:lstStyle/>
        <a:p>
          <a:pPr algn="just"/>
          <a:r>
            <a:rPr lang="es-MX" sz="1700" dirty="0">
              <a:latin typeface="Abadi" panose="020B0604020104020204" pitchFamily="34" charset="0"/>
            </a:rPr>
            <a:t>Explorar mecanismos para identificar y visualizar zonas de concentración o densidad de crímenes.</a:t>
          </a:r>
          <a:endParaRPr lang="en-US" sz="1700" dirty="0">
            <a:latin typeface="Abadi" panose="020B0604020104020204" pitchFamily="34" charset="0"/>
          </a:endParaRPr>
        </a:p>
      </dgm:t>
    </dgm:pt>
    <dgm:pt modelId="{CA30C604-F87C-41DD-9A5E-23E4548B4111}" type="parTrans" cxnId="{F715E2F2-D056-4710-9194-85E1FBA10F3B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923E7851-D239-49A7-8E7F-B4FA53EDBFBB}" type="sibTrans" cxnId="{F715E2F2-D056-4710-9194-85E1FBA10F3B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2563B668-CAE2-4053-98EB-D80BA04283D9}">
      <dgm:prSet custT="1"/>
      <dgm:spPr/>
      <dgm:t>
        <a:bodyPr/>
        <a:lstStyle/>
        <a:p>
          <a:pPr algn="just"/>
          <a:r>
            <a:rPr lang="es-MX" sz="1700">
              <a:latin typeface="Abadi" panose="020B0604020104020204" pitchFamily="34" charset="0"/>
            </a:rPr>
            <a:t>Diseñar una arquitectura de data mining que permita el descubrimiento no trivial de conocimiento en crimen, procesamientos de datos y de visualización de resultados.</a:t>
          </a:r>
          <a:endParaRPr lang="en-US" sz="1700">
            <a:latin typeface="Abadi" panose="020B0604020104020204" pitchFamily="34" charset="0"/>
          </a:endParaRPr>
        </a:p>
      </dgm:t>
    </dgm:pt>
    <dgm:pt modelId="{44EC6ECD-C724-4635-854F-DAA09E195567}" type="parTrans" cxnId="{C8E3F912-AD4A-402C-82D1-B5DCE7E8D296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AF231403-8F82-4B4C-B4A7-D88FDBA89027}" type="sibTrans" cxnId="{C8E3F912-AD4A-402C-82D1-B5DCE7E8D296}">
      <dgm:prSet/>
      <dgm:spPr/>
      <dgm:t>
        <a:bodyPr/>
        <a:lstStyle/>
        <a:p>
          <a:pPr algn="just"/>
          <a:endParaRPr lang="en-US" sz="1700">
            <a:latin typeface="Abadi" panose="020B0604020104020204" pitchFamily="34" charset="0"/>
          </a:endParaRPr>
        </a:p>
      </dgm:t>
    </dgm:pt>
    <dgm:pt modelId="{E9D0EB1F-A763-4628-ADCF-2A438D944A75}" type="pres">
      <dgm:prSet presAssocID="{39209012-9DC3-48E3-A1D8-CFC831BD8FC6}" presName="Name0" presStyleCnt="0">
        <dgm:presLayoutVars>
          <dgm:dir/>
        </dgm:presLayoutVars>
      </dgm:prSet>
      <dgm:spPr/>
    </dgm:pt>
    <dgm:pt modelId="{AE7FCAA7-A8A8-4648-AB67-EBFE11A33F28}" type="pres">
      <dgm:prSet presAssocID="{F9C87632-C400-41D6-9156-616573C73270}" presName="noChildren" presStyleCnt="0"/>
      <dgm:spPr/>
    </dgm:pt>
    <dgm:pt modelId="{D00D316B-D840-4605-93B6-4A2C9D9BF7E0}" type="pres">
      <dgm:prSet presAssocID="{F9C87632-C400-41D6-9156-616573C73270}" presName="gap" presStyleCnt="0"/>
      <dgm:spPr/>
    </dgm:pt>
    <dgm:pt modelId="{C690281E-CD8F-45AD-8971-FF7EBD1E7262}" type="pres">
      <dgm:prSet presAssocID="{F9C87632-C400-41D6-9156-616573C73270}" presName="medCircle2" presStyleLbl="vennNode1" presStyleIdx="0" presStyleCnt="6" custScaleX="68504" custScaleY="66084" custLinFactNeighborX="-88381" custLinFactNeighborY="-1366"/>
      <dgm:spPr/>
      <dgm:extLst>
        <a:ext uri="{E40237B7-FDA0-4F09-8148-C483321AD2D9}">
          <dgm14:cNvPr xmlns:dgm14="http://schemas.microsoft.com/office/drawing/2010/diagram" id="0" name="" descr="1"/>
        </a:ext>
      </dgm:extLst>
    </dgm:pt>
    <dgm:pt modelId="{F260E163-64B6-4333-AA47-C6A4A89DD641}" type="pres">
      <dgm:prSet presAssocID="{F9C87632-C400-41D6-9156-616573C73270}" presName="txLvlOnly1" presStyleLbl="revTx" presStyleIdx="0" presStyleCnt="6" custScaleX="117551"/>
      <dgm:spPr/>
    </dgm:pt>
    <dgm:pt modelId="{A83B08B0-BD5D-484C-A152-56837F49239C}" type="pres">
      <dgm:prSet presAssocID="{378DC58D-E92E-4E03-B06E-95EEE1C63274}" presName="noChildren" presStyleCnt="0"/>
      <dgm:spPr/>
    </dgm:pt>
    <dgm:pt modelId="{D158492E-BDFA-4187-BB27-27267AC27E07}" type="pres">
      <dgm:prSet presAssocID="{378DC58D-E92E-4E03-B06E-95EEE1C63274}" presName="gap" presStyleCnt="0"/>
      <dgm:spPr/>
    </dgm:pt>
    <dgm:pt modelId="{1A8FE95F-856A-4251-AE1B-46802934AB61}" type="pres">
      <dgm:prSet presAssocID="{378DC58D-E92E-4E03-B06E-95EEE1C63274}" presName="medCircle2" presStyleLbl="vennNode1" presStyleIdx="1" presStyleCnt="6" custScaleX="68504" custScaleY="66084" custLinFactNeighborX="-88381" custLinFactNeighborY="-2341"/>
      <dgm:spPr/>
    </dgm:pt>
    <dgm:pt modelId="{68E0F62D-6321-470F-81D1-4ABE4617E01B}" type="pres">
      <dgm:prSet presAssocID="{378DC58D-E92E-4E03-B06E-95EEE1C63274}" presName="txLvlOnly1" presStyleLbl="revTx" presStyleIdx="1" presStyleCnt="6" custScaleX="117551"/>
      <dgm:spPr/>
    </dgm:pt>
    <dgm:pt modelId="{6B9E68CF-0D50-4676-A943-99AAEF022A46}" type="pres">
      <dgm:prSet presAssocID="{6ACFF9A7-D777-4F5F-B642-D4FB04817AE9}" presName="noChildren" presStyleCnt="0"/>
      <dgm:spPr/>
    </dgm:pt>
    <dgm:pt modelId="{D7C0801D-4C49-400C-8035-F503E4B32C50}" type="pres">
      <dgm:prSet presAssocID="{6ACFF9A7-D777-4F5F-B642-D4FB04817AE9}" presName="gap" presStyleCnt="0"/>
      <dgm:spPr/>
    </dgm:pt>
    <dgm:pt modelId="{564E8A0D-DE83-459F-A894-3911EBECDC24}" type="pres">
      <dgm:prSet presAssocID="{6ACFF9A7-D777-4F5F-B642-D4FB04817AE9}" presName="medCircle2" presStyleLbl="vennNode1" presStyleIdx="2" presStyleCnt="6" custScaleX="68504" custScaleY="66084" custLinFactNeighborX="-88381" custLinFactNeighborY="-2341"/>
      <dgm:spPr/>
    </dgm:pt>
    <dgm:pt modelId="{81869C50-64DE-46FF-A082-AE5274E72093}" type="pres">
      <dgm:prSet presAssocID="{6ACFF9A7-D777-4F5F-B642-D4FB04817AE9}" presName="txLvlOnly1" presStyleLbl="revTx" presStyleIdx="2" presStyleCnt="6" custScaleX="117551"/>
      <dgm:spPr/>
    </dgm:pt>
    <dgm:pt modelId="{791AC64F-72C3-43C3-8B74-164E054643AA}" type="pres">
      <dgm:prSet presAssocID="{96D4D0C4-D06C-42AC-AECE-4B842D557054}" presName="noChildren" presStyleCnt="0"/>
      <dgm:spPr/>
    </dgm:pt>
    <dgm:pt modelId="{F7F80FED-0C90-4274-AD96-4E351B8CCA4E}" type="pres">
      <dgm:prSet presAssocID="{96D4D0C4-D06C-42AC-AECE-4B842D557054}" presName="gap" presStyleCnt="0"/>
      <dgm:spPr/>
    </dgm:pt>
    <dgm:pt modelId="{B1EEEC77-DFDD-4341-92AC-0DA641401F53}" type="pres">
      <dgm:prSet presAssocID="{96D4D0C4-D06C-42AC-AECE-4B842D557054}" presName="medCircle2" presStyleLbl="vennNode1" presStyleIdx="3" presStyleCnt="6" custScaleX="68504" custScaleY="66084" custLinFactNeighborX="-88381" custLinFactNeighborY="-2341"/>
      <dgm:spPr/>
    </dgm:pt>
    <dgm:pt modelId="{83F27B5C-A54A-4AE8-B560-387CB62E9517}" type="pres">
      <dgm:prSet presAssocID="{96D4D0C4-D06C-42AC-AECE-4B842D557054}" presName="txLvlOnly1" presStyleLbl="revTx" presStyleIdx="3" presStyleCnt="6" custScaleX="117551"/>
      <dgm:spPr/>
    </dgm:pt>
    <dgm:pt modelId="{43EA6E43-4BC6-4008-A52A-4210C80142EA}" type="pres">
      <dgm:prSet presAssocID="{EF99B78C-720A-4F19-B8C5-3BE40F886541}" presName="noChildren" presStyleCnt="0"/>
      <dgm:spPr/>
    </dgm:pt>
    <dgm:pt modelId="{033D7218-F991-423E-9691-D081F0EF44F9}" type="pres">
      <dgm:prSet presAssocID="{EF99B78C-720A-4F19-B8C5-3BE40F886541}" presName="gap" presStyleCnt="0"/>
      <dgm:spPr/>
    </dgm:pt>
    <dgm:pt modelId="{3BF4DE5C-A9E6-4862-9F8E-BA30F73ABE77}" type="pres">
      <dgm:prSet presAssocID="{EF99B78C-720A-4F19-B8C5-3BE40F886541}" presName="medCircle2" presStyleLbl="vennNode1" presStyleIdx="4" presStyleCnt="6" custScaleX="68504" custScaleY="66084" custLinFactNeighborX="-88381" custLinFactNeighborY="-2341"/>
      <dgm:spPr/>
    </dgm:pt>
    <dgm:pt modelId="{FC85F3B5-B10C-42F5-A8E1-60BE3B86EAD1}" type="pres">
      <dgm:prSet presAssocID="{EF99B78C-720A-4F19-B8C5-3BE40F886541}" presName="txLvlOnly1" presStyleLbl="revTx" presStyleIdx="4" presStyleCnt="6" custScaleX="117551"/>
      <dgm:spPr/>
    </dgm:pt>
    <dgm:pt modelId="{4834736E-5D6B-46A3-8AF2-C717559997E9}" type="pres">
      <dgm:prSet presAssocID="{2563B668-CAE2-4053-98EB-D80BA04283D9}" presName="noChildren" presStyleCnt="0"/>
      <dgm:spPr/>
    </dgm:pt>
    <dgm:pt modelId="{E19FE789-E497-4307-85B3-08E500B9350C}" type="pres">
      <dgm:prSet presAssocID="{2563B668-CAE2-4053-98EB-D80BA04283D9}" presName="gap" presStyleCnt="0"/>
      <dgm:spPr/>
    </dgm:pt>
    <dgm:pt modelId="{55D6A6AE-F46C-4D70-BEDC-0261F8728E99}" type="pres">
      <dgm:prSet presAssocID="{2563B668-CAE2-4053-98EB-D80BA04283D9}" presName="medCircle2" presStyleLbl="vennNode1" presStyleIdx="5" presStyleCnt="6" custScaleX="68504" custScaleY="66084" custLinFactNeighborX="-88381" custLinFactNeighborY="-4130"/>
      <dgm:spPr/>
    </dgm:pt>
    <dgm:pt modelId="{8A3A8F9C-02D3-4EF2-8741-65785512C4E9}" type="pres">
      <dgm:prSet presAssocID="{2563B668-CAE2-4053-98EB-D80BA04283D9}" presName="txLvlOnly1" presStyleLbl="revTx" presStyleIdx="5" presStyleCnt="6" custScaleX="117551"/>
      <dgm:spPr/>
    </dgm:pt>
  </dgm:ptLst>
  <dgm:cxnLst>
    <dgm:cxn modelId="{ECB2D30C-B693-4CC4-947F-38AA0CC00EA1}" srcId="{39209012-9DC3-48E3-A1D8-CFC831BD8FC6}" destId="{6ACFF9A7-D777-4F5F-B642-D4FB04817AE9}" srcOrd="2" destOrd="0" parTransId="{E2540C6C-15DC-4411-BCE5-BBD555D9F6F7}" sibTransId="{5FC76F1A-A3A6-4C16-9479-0E2315C64409}"/>
    <dgm:cxn modelId="{C8E3F912-AD4A-402C-82D1-B5DCE7E8D296}" srcId="{39209012-9DC3-48E3-A1D8-CFC831BD8FC6}" destId="{2563B668-CAE2-4053-98EB-D80BA04283D9}" srcOrd="5" destOrd="0" parTransId="{44EC6ECD-C724-4635-854F-DAA09E195567}" sibTransId="{AF231403-8F82-4B4C-B4A7-D88FDBA89027}"/>
    <dgm:cxn modelId="{CF37D91B-1536-484C-98F1-D3ED09002EBA}" srcId="{39209012-9DC3-48E3-A1D8-CFC831BD8FC6}" destId="{96D4D0C4-D06C-42AC-AECE-4B842D557054}" srcOrd="3" destOrd="0" parTransId="{0090CFBE-79DB-4672-98A3-18BF84EFE670}" sibTransId="{589A6680-CBE5-47F4-817F-610BA1D70AF4}"/>
    <dgm:cxn modelId="{D00E2225-0B5B-4219-BC74-2D117404EBAA}" type="presOf" srcId="{378DC58D-E92E-4E03-B06E-95EEE1C63274}" destId="{68E0F62D-6321-470F-81D1-4ABE4617E01B}" srcOrd="0" destOrd="0" presId="urn:microsoft.com/office/officeart/2008/layout/VerticalCircleList"/>
    <dgm:cxn modelId="{BCE69D39-9BA2-4E3E-BC52-A494EDCC4C6F}" type="presOf" srcId="{2563B668-CAE2-4053-98EB-D80BA04283D9}" destId="{8A3A8F9C-02D3-4EF2-8741-65785512C4E9}" srcOrd="0" destOrd="0" presId="urn:microsoft.com/office/officeart/2008/layout/VerticalCircleList"/>
    <dgm:cxn modelId="{5FDC835C-9BA4-4DD5-95D1-BDA027635441}" type="presOf" srcId="{6ACFF9A7-D777-4F5F-B642-D4FB04817AE9}" destId="{81869C50-64DE-46FF-A082-AE5274E72093}" srcOrd="0" destOrd="0" presId="urn:microsoft.com/office/officeart/2008/layout/VerticalCircleList"/>
    <dgm:cxn modelId="{8B36E784-B104-47EE-98F5-BC0AFF8927E4}" type="presOf" srcId="{F9C87632-C400-41D6-9156-616573C73270}" destId="{F260E163-64B6-4333-AA47-C6A4A89DD641}" srcOrd="0" destOrd="0" presId="urn:microsoft.com/office/officeart/2008/layout/VerticalCircleList"/>
    <dgm:cxn modelId="{91C26A8E-DD9A-4F2B-B9F0-B4B8D81CC9A8}" type="presOf" srcId="{39209012-9DC3-48E3-A1D8-CFC831BD8FC6}" destId="{E9D0EB1F-A763-4628-ADCF-2A438D944A75}" srcOrd="0" destOrd="0" presId="urn:microsoft.com/office/officeart/2008/layout/VerticalCircleList"/>
    <dgm:cxn modelId="{CD7B5BA9-8A42-4BE9-B8A1-7ECE78CEC753}" srcId="{39209012-9DC3-48E3-A1D8-CFC831BD8FC6}" destId="{378DC58D-E92E-4E03-B06E-95EEE1C63274}" srcOrd="1" destOrd="0" parTransId="{8122870E-C1BB-4C44-B484-A10ADE88BC9D}" sibTransId="{7DF15474-F4B7-4A46-9A12-CB3F9821271F}"/>
    <dgm:cxn modelId="{34642FAF-8145-424A-96DF-9895D309FD39}" type="presOf" srcId="{96D4D0C4-D06C-42AC-AECE-4B842D557054}" destId="{83F27B5C-A54A-4AE8-B560-387CB62E9517}" srcOrd="0" destOrd="0" presId="urn:microsoft.com/office/officeart/2008/layout/VerticalCircleList"/>
    <dgm:cxn modelId="{AFB081BA-383C-4B21-9C41-F959E933F03D}" srcId="{39209012-9DC3-48E3-A1D8-CFC831BD8FC6}" destId="{F9C87632-C400-41D6-9156-616573C73270}" srcOrd="0" destOrd="0" parTransId="{A3523877-7174-4BA8-9BEF-E8D0FADDFF25}" sibTransId="{A93B1B10-5337-44DE-B770-11B2657929C1}"/>
    <dgm:cxn modelId="{3104E9E1-BF25-4D15-A038-7D2BFE4C78BE}" type="presOf" srcId="{EF99B78C-720A-4F19-B8C5-3BE40F886541}" destId="{FC85F3B5-B10C-42F5-A8E1-60BE3B86EAD1}" srcOrd="0" destOrd="0" presId="urn:microsoft.com/office/officeart/2008/layout/VerticalCircleList"/>
    <dgm:cxn modelId="{F715E2F2-D056-4710-9194-85E1FBA10F3B}" srcId="{39209012-9DC3-48E3-A1D8-CFC831BD8FC6}" destId="{EF99B78C-720A-4F19-B8C5-3BE40F886541}" srcOrd="4" destOrd="0" parTransId="{CA30C604-F87C-41DD-9A5E-23E4548B4111}" sibTransId="{923E7851-D239-49A7-8E7F-B4FA53EDBFBB}"/>
    <dgm:cxn modelId="{0E0B2A50-77E4-4E74-A7D9-AA175CB4A46C}" type="presParOf" srcId="{E9D0EB1F-A763-4628-ADCF-2A438D944A75}" destId="{AE7FCAA7-A8A8-4648-AB67-EBFE11A33F28}" srcOrd="0" destOrd="0" presId="urn:microsoft.com/office/officeart/2008/layout/VerticalCircleList"/>
    <dgm:cxn modelId="{343F04A7-6D0B-436B-BA56-29BE05B3C068}" type="presParOf" srcId="{AE7FCAA7-A8A8-4648-AB67-EBFE11A33F28}" destId="{D00D316B-D840-4605-93B6-4A2C9D9BF7E0}" srcOrd="0" destOrd="0" presId="urn:microsoft.com/office/officeart/2008/layout/VerticalCircleList"/>
    <dgm:cxn modelId="{E3D4781A-F377-4390-8CD7-8B996A21F1E0}" type="presParOf" srcId="{AE7FCAA7-A8A8-4648-AB67-EBFE11A33F28}" destId="{C690281E-CD8F-45AD-8971-FF7EBD1E7262}" srcOrd="1" destOrd="0" presId="urn:microsoft.com/office/officeart/2008/layout/VerticalCircleList"/>
    <dgm:cxn modelId="{DF5EEDFE-AE0C-47D5-A0F9-F6A6FB2F1207}" type="presParOf" srcId="{AE7FCAA7-A8A8-4648-AB67-EBFE11A33F28}" destId="{F260E163-64B6-4333-AA47-C6A4A89DD641}" srcOrd="2" destOrd="0" presId="urn:microsoft.com/office/officeart/2008/layout/VerticalCircleList"/>
    <dgm:cxn modelId="{E71CF59E-897B-410D-9D8C-618C783B99A9}" type="presParOf" srcId="{E9D0EB1F-A763-4628-ADCF-2A438D944A75}" destId="{A83B08B0-BD5D-484C-A152-56837F49239C}" srcOrd="1" destOrd="0" presId="urn:microsoft.com/office/officeart/2008/layout/VerticalCircleList"/>
    <dgm:cxn modelId="{290F00B7-8FE5-477C-972F-D6ADF1574183}" type="presParOf" srcId="{A83B08B0-BD5D-484C-A152-56837F49239C}" destId="{D158492E-BDFA-4187-BB27-27267AC27E07}" srcOrd="0" destOrd="0" presId="urn:microsoft.com/office/officeart/2008/layout/VerticalCircleList"/>
    <dgm:cxn modelId="{B59FBB6D-DEBA-4D25-9C5F-8216465D709B}" type="presParOf" srcId="{A83B08B0-BD5D-484C-A152-56837F49239C}" destId="{1A8FE95F-856A-4251-AE1B-46802934AB61}" srcOrd="1" destOrd="0" presId="urn:microsoft.com/office/officeart/2008/layout/VerticalCircleList"/>
    <dgm:cxn modelId="{214CF728-CCCB-4382-BFDD-E1F24A61CF56}" type="presParOf" srcId="{A83B08B0-BD5D-484C-A152-56837F49239C}" destId="{68E0F62D-6321-470F-81D1-4ABE4617E01B}" srcOrd="2" destOrd="0" presId="urn:microsoft.com/office/officeart/2008/layout/VerticalCircleList"/>
    <dgm:cxn modelId="{F8955F78-23C3-44B9-90AB-0FAE6AA5B2BD}" type="presParOf" srcId="{E9D0EB1F-A763-4628-ADCF-2A438D944A75}" destId="{6B9E68CF-0D50-4676-A943-99AAEF022A46}" srcOrd="2" destOrd="0" presId="urn:microsoft.com/office/officeart/2008/layout/VerticalCircleList"/>
    <dgm:cxn modelId="{92C18112-6820-420B-90CF-2DDBF0A7C702}" type="presParOf" srcId="{6B9E68CF-0D50-4676-A943-99AAEF022A46}" destId="{D7C0801D-4C49-400C-8035-F503E4B32C50}" srcOrd="0" destOrd="0" presId="urn:microsoft.com/office/officeart/2008/layout/VerticalCircleList"/>
    <dgm:cxn modelId="{A10B5A59-4DD8-4790-8680-A5E0CDE06AA5}" type="presParOf" srcId="{6B9E68CF-0D50-4676-A943-99AAEF022A46}" destId="{564E8A0D-DE83-459F-A894-3911EBECDC24}" srcOrd="1" destOrd="0" presId="urn:microsoft.com/office/officeart/2008/layout/VerticalCircleList"/>
    <dgm:cxn modelId="{BEA08F80-9B59-4EC2-8793-937D0535A62E}" type="presParOf" srcId="{6B9E68CF-0D50-4676-A943-99AAEF022A46}" destId="{81869C50-64DE-46FF-A082-AE5274E72093}" srcOrd="2" destOrd="0" presId="urn:microsoft.com/office/officeart/2008/layout/VerticalCircleList"/>
    <dgm:cxn modelId="{D958A17E-0C8D-4796-945E-5FE341106B5E}" type="presParOf" srcId="{E9D0EB1F-A763-4628-ADCF-2A438D944A75}" destId="{791AC64F-72C3-43C3-8B74-164E054643AA}" srcOrd="3" destOrd="0" presId="urn:microsoft.com/office/officeart/2008/layout/VerticalCircleList"/>
    <dgm:cxn modelId="{9CB63D12-14BC-41C1-9531-CEA346814220}" type="presParOf" srcId="{791AC64F-72C3-43C3-8B74-164E054643AA}" destId="{F7F80FED-0C90-4274-AD96-4E351B8CCA4E}" srcOrd="0" destOrd="0" presId="urn:microsoft.com/office/officeart/2008/layout/VerticalCircleList"/>
    <dgm:cxn modelId="{6A0A7003-F062-4CA6-88E0-9A66D3843E8C}" type="presParOf" srcId="{791AC64F-72C3-43C3-8B74-164E054643AA}" destId="{B1EEEC77-DFDD-4341-92AC-0DA641401F53}" srcOrd="1" destOrd="0" presId="urn:microsoft.com/office/officeart/2008/layout/VerticalCircleList"/>
    <dgm:cxn modelId="{CD9D59CD-BF0F-4936-A546-3D8FCA2D1ACD}" type="presParOf" srcId="{791AC64F-72C3-43C3-8B74-164E054643AA}" destId="{83F27B5C-A54A-4AE8-B560-387CB62E9517}" srcOrd="2" destOrd="0" presId="urn:microsoft.com/office/officeart/2008/layout/VerticalCircleList"/>
    <dgm:cxn modelId="{C9883EC8-8E92-4A9B-9DE8-8589216505C7}" type="presParOf" srcId="{E9D0EB1F-A763-4628-ADCF-2A438D944A75}" destId="{43EA6E43-4BC6-4008-A52A-4210C80142EA}" srcOrd="4" destOrd="0" presId="urn:microsoft.com/office/officeart/2008/layout/VerticalCircleList"/>
    <dgm:cxn modelId="{C9C50B5E-8D8B-4B7F-9E57-698F0FE5F649}" type="presParOf" srcId="{43EA6E43-4BC6-4008-A52A-4210C80142EA}" destId="{033D7218-F991-423E-9691-D081F0EF44F9}" srcOrd="0" destOrd="0" presId="urn:microsoft.com/office/officeart/2008/layout/VerticalCircleList"/>
    <dgm:cxn modelId="{1FDC4BB5-454C-412F-A183-58611AF60C3B}" type="presParOf" srcId="{43EA6E43-4BC6-4008-A52A-4210C80142EA}" destId="{3BF4DE5C-A9E6-4862-9F8E-BA30F73ABE77}" srcOrd="1" destOrd="0" presId="urn:microsoft.com/office/officeart/2008/layout/VerticalCircleList"/>
    <dgm:cxn modelId="{06949D8F-21DB-43BC-ABDE-AC0382CC5AE0}" type="presParOf" srcId="{43EA6E43-4BC6-4008-A52A-4210C80142EA}" destId="{FC85F3B5-B10C-42F5-A8E1-60BE3B86EAD1}" srcOrd="2" destOrd="0" presId="urn:microsoft.com/office/officeart/2008/layout/VerticalCircleList"/>
    <dgm:cxn modelId="{35F6EB8B-C39B-452A-85ED-36FD9797678C}" type="presParOf" srcId="{E9D0EB1F-A763-4628-ADCF-2A438D944A75}" destId="{4834736E-5D6B-46A3-8AF2-C717559997E9}" srcOrd="5" destOrd="0" presId="urn:microsoft.com/office/officeart/2008/layout/VerticalCircleList"/>
    <dgm:cxn modelId="{4A95F179-AB5B-4699-AED9-813CE6B82423}" type="presParOf" srcId="{4834736E-5D6B-46A3-8AF2-C717559997E9}" destId="{E19FE789-E497-4307-85B3-08E500B9350C}" srcOrd="0" destOrd="0" presId="urn:microsoft.com/office/officeart/2008/layout/VerticalCircleList"/>
    <dgm:cxn modelId="{A266F209-EEE4-4E6A-9998-A1C83B0F4E2D}" type="presParOf" srcId="{4834736E-5D6B-46A3-8AF2-C717559997E9}" destId="{55D6A6AE-F46C-4D70-BEDC-0261F8728E99}" srcOrd="1" destOrd="0" presId="urn:microsoft.com/office/officeart/2008/layout/VerticalCircleList"/>
    <dgm:cxn modelId="{EE620BC0-4722-464D-B26B-9EAA7633F90D}" type="presParOf" srcId="{4834736E-5D6B-46A3-8AF2-C717559997E9}" destId="{8A3A8F9C-02D3-4EF2-8741-65785512C4E9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D53620-29FB-47B1-B6BF-E630B9555D3A}" type="doc">
      <dgm:prSet loTypeId="urn:microsoft.com/office/officeart/2005/8/layout/hProcess6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MX"/>
        </a:p>
      </dgm:t>
    </dgm:pt>
    <dgm:pt modelId="{B55F6A0D-F515-4878-945B-32EAAFF0876C}">
      <dgm:prSet phldrT="[Texto]" custT="1"/>
      <dgm:spPr/>
      <dgm:t>
        <a:bodyPr/>
        <a:lstStyle/>
        <a:p>
          <a:r>
            <a:rPr lang="es-MX" sz="1400"/>
            <a:t>Usuario</a:t>
          </a:r>
        </a:p>
      </dgm:t>
    </dgm:pt>
    <dgm:pt modelId="{CB0B34F2-C791-4EDD-BA77-20B485319C0E}" type="parTrans" cxnId="{843EAEB7-502D-4DB5-8A2E-D9C8F6B04AA8}">
      <dgm:prSet/>
      <dgm:spPr/>
      <dgm:t>
        <a:bodyPr/>
        <a:lstStyle/>
        <a:p>
          <a:endParaRPr lang="es-MX" sz="1800"/>
        </a:p>
      </dgm:t>
    </dgm:pt>
    <dgm:pt modelId="{58DF87CF-0844-417E-8D4B-34C05D7BD184}" type="sibTrans" cxnId="{843EAEB7-502D-4DB5-8A2E-D9C8F6B04AA8}">
      <dgm:prSet/>
      <dgm:spPr/>
      <dgm:t>
        <a:bodyPr/>
        <a:lstStyle/>
        <a:p>
          <a:endParaRPr lang="es-MX" sz="1800"/>
        </a:p>
      </dgm:t>
    </dgm:pt>
    <dgm:pt modelId="{E1C8EA2B-0B29-43F7-BB76-FCB64B26BBB0}">
      <dgm:prSet phldrT="[Texto]" custT="1"/>
      <dgm:spPr/>
      <dgm:t>
        <a:bodyPr/>
        <a:lstStyle/>
        <a:p>
          <a:r>
            <a:rPr lang="es-MX" sz="1400"/>
            <a:t>Petición</a:t>
          </a:r>
        </a:p>
      </dgm:t>
    </dgm:pt>
    <dgm:pt modelId="{624532AD-720A-4091-994F-49FBEEB346FA}" type="parTrans" cxnId="{A676494A-1109-4ABE-BDEB-2BDAF66023B2}">
      <dgm:prSet/>
      <dgm:spPr/>
      <dgm:t>
        <a:bodyPr/>
        <a:lstStyle/>
        <a:p>
          <a:endParaRPr lang="es-MX" sz="1800"/>
        </a:p>
      </dgm:t>
    </dgm:pt>
    <dgm:pt modelId="{0A672071-4E76-4D2D-9D6C-33C892C4A057}" type="sibTrans" cxnId="{A676494A-1109-4ABE-BDEB-2BDAF66023B2}">
      <dgm:prSet/>
      <dgm:spPr/>
      <dgm:t>
        <a:bodyPr/>
        <a:lstStyle/>
        <a:p>
          <a:endParaRPr lang="es-MX" sz="1800"/>
        </a:p>
      </dgm:t>
    </dgm:pt>
    <dgm:pt modelId="{A2B04527-B63F-46EC-B9A8-011CABAB449E}">
      <dgm:prSet phldrT="[Texto]" custT="1"/>
      <dgm:spPr/>
      <dgm:t>
        <a:bodyPr/>
        <a:lstStyle/>
        <a:p>
          <a:r>
            <a:rPr lang="es-MX" sz="1400"/>
            <a:t>Dashboard</a:t>
          </a:r>
        </a:p>
      </dgm:t>
    </dgm:pt>
    <dgm:pt modelId="{D11C46C7-021C-484F-84EF-F2BFE2A93D86}" type="parTrans" cxnId="{6DD32DF7-A077-4C0C-9F77-0A4AC0527B68}">
      <dgm:prSet/>
      <dgm:spPr/>
      <dgm:t>
        <a:bodyPr/>
        <a:lstStyle/>
        <a:p>
          <a:endParaRPr lang="es-MX" sz="1800"/>
        </a:p>
      </dgm:t>
    </dgm:pt>
    <dgm:pt modelId="{40591858-00FB-4C81-A170-EF1C42CB2B6F}" type="sibTrans" cxnId="{6DD32DF7-A077-4C0C-9F77-0A4AC0527B68}">
      <dgm:prSet/>
      <dgm:spPr/>
      <dgm:t>
        <a:bodyPr/>
        <a:lstStyle/>
        <a:p>
          <a:endParaRPr lang="es-MX" sz="1800"/>
        </a:p>
      </dgm:t>
    </dgm:pt>
    <dgm:pt modelId="{6CC7F827-2864-46B9-9060-9CAA81E8BF7C}">
      <dgm:prSet phldrT="[Texto]" custT="1"/>
      <dgm:spPr/>
      <dgm:t>
        <a:bodyPr/>
        <a:lstStyle/>
        <a:p>
          <a:r>
            <a:rPr lang="es-MX" sz="1400"/>
            <a:t>Conexión con el API</a:t>
          </a:r>
        </a:p>
      </dgm:t>
    </dgm:pt>
    <dgm:pt modelId="{BB3209EE-863D-4C7D-B239-E481091788D7}" type="parTrans" cxnId="{0C70F0C0-6814-4CD8-83ED-4A5362E3500D}">
      <dgm:prSet/>
      <dgm:spPr/>
      <dgm:t>
        <a:bodyPr/>
        <a:lstStyle/>
        <a:p>
          <a:endParaRPr lang="es-MX" sz="1800"/>
        </a:p>
      </dgm:t>
    </dgm:pt>
    <dgm:pt modelId="{82B364F1-65A3-42DA-AFE8-867FEB0FD024}" type="sibTrans" cxnId="{0C70F0C0-6814-4CD8-83ED-4A5362E3500D}">
      <dgm:prSet/>
      <dgm:spPr/>
      <dgm:t>
        <a:bodyPr/>
        <a:lstStyle/>
        <a:p>
          <a:endParaRPr lang="es-MX" sz="1800"/>
        </a:p>
      </dgm:t>
    </dgm:pt>
    <dgm:pt modelId="{40B63170-9F77-46C7-B695-055241173844}">
      <dgm:prSet phldrT="[Texto]" custT="1"/>
      <dgm:spPr/>
      <dgm:t>
        <a:bodyPr/>
        <a:lstStyle/>
        <a:p>
          <a:r>
            <a:rPr lang="es-MX" sz="1400"/>
            <a:t>Dash</a:t>
          </a:r>
        </a:p>
        <a:p>
          <a:r>
            <a:rPr lang="es-MX" sz="1400"/>
            <a:t>Plotly</a:t>
          </a:r>
        </a:p>
      </dgm:t>
    </dgm:pt>
    <dgm:pt modelId="{F4DFC97A-6573-4507-88CB-F4246DF123DE}" type="parTrans" cxnId="{FD176A6E-810D-488F-8A5C-FC10F6C4F710}">
      <dgm:prSet/>
      <dgm:spPr/>
      <dgm:t>
        <a:bodyPr/>
        <a:lstStyle/>
        <a:p>
          <a:endParaRPr lang="es-MX" sz="1800"/>
        </a:p>
      </dgm:t>
    </dgm:pt>
    <dgm:pt modelId="{0C9D9402-E09D-4129-BA5F-3FD3F8D82119}" type="sibTrans" cxnId="{FD176A6E-810D-488F-8A5C-FC10F6C4F710}">
      <dgm:prSet/>
      <dgm:spPr/>
      <dgm:t>
        <a:bodyPr/>
        <a:lstStyle/>
        <a:p>
          <a:endParaRPr lang="es-MX" sz="1800"/>
        </a:p>
      </dgm:t>
    </dgm:pt>
    <dgm:pt modelId="{F59A6049-B803-4B10-B37D-C8015293806E}">
      <dgm:prSet phldrT="[Texto]" custT="1"/>
      <dgm:spPr/>
      <dgm:t>
        <a:bodyPr/>
        <a:lstStyle/>
        <a:p>
          <a:r>
            <a:rPr lang="es-MX" sz="1400">
              <a:latin typeface="Sagona Book"/>
            </a:rPr>
            <a:t>MySQL</a:t>
          </a:r>
          <a:endParaRPr lang="es-MX" sz="1400" dirty="0"/>
        </a:p>
      </dgm:t>
    </dgm:pt>
    <dgm:pt modelId="{83D7DEA2-7D2E-4F78-9899-6BA6B626C860}" type="parTrans" cxnId="{A8B08C55-627E-4934-A9C2-E9B64AF9B361}">
      <dgm:prSet/>
      <dgm:spPr/>
      <dgm:t>
        <a:bodyPr/>
        <a:lstStyle/>
        <a:p>
          <a:endParaRPr lang="es-MX" sz="1800"/>
        </a:p>
      </dgm:t>
    </dgm:pt>
    <dgm:pt modelId="{F878D33E-BF43-4B19-A8A0-0B3FBABA597A}" type="sibTrans" cxnId="{A8B08C55-627E-4934-A9C2-E9B64AF9B361}">
      <dgm:prSet/>
      <dgm:spPr/>
      <dgm:t>
        <a:bodyPr/>
        <a:lstStyle/>
        <a:p>
          <a:endParaRPr lang="es-MX" sz="1800"/>
        </a:p>
      </dgm:t>
    </dgm:pt>
    <dgm:pt modelId="{BE6C5B64-9DA8-4068-AE73-D457A4C7CA77}">
      <dgm:prSet phldrT="[Texto]" custT="1"/>
      <dgm:spPr/>
      <dgm:t>
        <a:bodyPr/>
        <a:lstStyle/>
        <a:p>
          <a:r>
            <a:rPr lang="es-MX" sz="1400"/>
            <a:t>Usuario</a:t>
          </a:r>
        </a:p>
      </dgm:t>
    </dgm:pt>
    <dgm:pt modelId="{AD53A512-3726-4E0B-9935-F69699CD3429}" type="parTrans" cxnId="{CA913D79-CE44-4EEF-9324-9802224D2C58}">
      <dgm:prSet/>
      <dgm:spPr/>
      <dgm:t>
        <a:bodyPr/>
        <a:lstStyle/>
        <a:p>
          <a:endParaRPr lang="es-MX" sz="1800"/>
        </a:p>
      </dgm:t>
    </dgm:pt>
    <dgm:pt modelId="{74EF0828-3112-4B0A-B53F-926E146FE931}" type="sibTrans" cxnId="{CA913D79-CE44-4EEF-9324-9802224D2C58}">
      <dgm:prSet/>
      <dgm:spPr/>
      <dgm:t>
        <a:bodyPr/>
        <a:lstStyle/>
        <a:p>
          <a:endParaRPr lang="es-MX" sz="1800"/>
        </a:p>
      </dgm:t>
    </dgm:pt>
    <dgm:pt modelId="{A2BD9570-3E91-4CD4-A7C5-28D75B7F98ED}">
      <dgm:prSet phldrT="[Texto]" custT="1"/>
      <dgm:spPr/>
      <dgm:t>
        <a:bodyPr/>
        <a:lstStyle/>
        <a:p>
          <a:r>
            <a:rPr lang="es-MX" sz="1400"/>
            <a:t>Dashboard</a:t>
          </a:r>
        </a:p>
      </dgm:t>
    </dgm:pt>
    <dgm:pt modelId="{6A25BDB9-9919-408D-8A9F-02CB7A4746A3}" type="parTrans" cxnId="{817E88CE-9EAA-42FD-B9B5-CF54A6671FB8}">
      <dgm:prSet/>
      <dgm:spPr/>
      <dgm:t>
        <a:bodyPr/>
        <a:lstStyle/>
        <a:p>
          <a:endParaRPr lang="es-MX" sz="1800"/>
        </a:p>
      </dgm:t>
    </dgm:pt>
    <dgm:pt modelId="{36AD657E-84BB-4646-84C7-5A2F4E47E50B}" type="sibTrans" cxnId="{817E88CE-9EAA-42FD-B9B5-CF54A6671FB8}">
      <dgm:prSet/>
      <dgm:spPr/>
      <dgm:t>
        <a:bodyPr/>
        <a:lstStyle/>
        <a:p>
          <a:endParaRPr lang="es-MX" sz="1800"/>
        </a:p>
      </dgm:t>
    </dgm:pt>
    <dgm:pt modelId="{437F3971-D523-43BB-8A61-AADB19BA3546}">
      <dgm:prSet custT="1"/>
      <dgm:spPr/>
      <dgm:t>
        <a:bodyPr/>
        <a:lstStyle/>
        <a:p>
          <a:r>
            <a:rPr lang="es-MX" sz="1400"/>
            <a:t>Mostar información</a:t>
          </a:r>
        </a:p>
      </dgm:t>
    </dgm:pt>
    <dgm:pt modelId="{0716EEFB-D635-4A26-AC61-8A90EB2E2F51}" type="parTrans" cxnId="{FF96E8AF-E12E-4195-ABC5-BE61898E9E74}">
      <dgm:prSet/>
      <dgm:spPr/>
      <dgm:t>
        <a:bodyPr/>
        <a:lstStyle/>
        <a:p>
          <a:endParaRPr lang="es-MX" sz="1800"/>
        </a:p>
      </dgm:t>
    </dgm:pt>
    <dgm:pt modelId="{41438F28-5A05-44BF-BA3A-8A3AA6BA613A}" type="sibTrans" cxnId="{FF96E8AF-E12E-4195-ABC5-BE61898E9E74}">
      <dgm:prSet/>
      <dgm:spPr/>
      <dgm:t>
        <a:bodyPr/>
        <a:lstStyle/>
        <a:p>
          <a:endParaRPr lang="es-MX" sz="1800"/>
        </a:p>
      </dgm:t>
    </dgm:pt>
    <dgm:pt modelId="{BDD437AA-7782-4981-AA9D-DAA70DAB77BF}" type="pres">
      <dgm:prSet presAssocID="{ADD53620-29FB-47B1-B6BF-E630B9555D3A}" presName="theList" presStyleCnt="0">
        <dgm:presLayoutVars>
          <dgm:dir/>
          <dgm:animLvl val="lvl"/>
          <dgm:resizeHandles val="exact"/>
        </dgm:presLayoutVars>
      </dgm:prSet>
      <dgm:spPr/>
    </dgm:pt>
    <dgm:pt modelId="{40005A53-8C07-42DF-9B2E-25C3BEFE1948}" type="pres">
      <dgm:prSet presAssocID="{B55F6A0D-F515-4878-945B-32EAAFF0876C}" presName="compNode" presStyleCnt="0"/>
      <dgm:spPr/>
    </dgm:pt>
    <dgm:pt modelId="{2336B49E-F14D-4CAD-86F5-6705F5A4DD05}" type="pres">
      <dgm:prSet presAssocID="{B55F6A0D-F515-4878-945B-32EAAFF0876C}" presName="noGeometry" presStyleCnt="0"/>
      <dgm:spPr/>
    </dgm:pt>
    <dgm:pt modelId="{B29F71AA-AEE5-45E0-8956-0C99B8B7E078}" type="pres">
      <dgm:prSet presAssocID="{B55F6A0D-F515-4878-945B-32EAAFF0876C}" presName="childTextVisible" presStyleLbl="bgAccFollowNode1" presStyleIdx="0" presStyleCnt="5" custScaleX="122939" custLinFactNeighborX="17666">
        <dgm:presLayoutVars>
          <dgm:bulletEnabled val="1"/>
        </dgm:presLayoutVars>
      </dgm:prSet>
      <dgm:spPr/>
    </dgm:pt>
    <dgm:pt modelId="{48699BFB-B779-4C91-8565-A8A8A1DB395F}" type="pres">
      <dgm:prSet presAssocID="{B55F6A0D-F515-4878-945B-32EAAFF0876C}" presName="childTextHidden" presStyleLbl="bgAccFollowNode1" presStyleIdx="0" presStyleCnt="5"/>
      <dgm:spPr/>
    </dgm:pt>
    <dgm:pt modelId="{34FD3F18-A90B-419C-BBDB-DF19033CBB49}" type="pres">
      <dgm:prSet presAssocID="{B55F6A0D-F515-4878-945B-32EAAFF0876C}" presName="parentText" presStyleLbl="node1" presStyleIdx="0" presStyleCnt="5" custScaleX="157854" custLinFactNeighborX="-1882">
        <dgm:presLayoutVars>
          <dgm:chMax val="1"/>
          <dgm:bulletEnabled val="1"/>
        </dgm:presLayoutVars>
      </dgm:prSet>
      <dgm:spPr/>
    </dgm:pt>
    <dgm:pt modelId="{9411EEE2-3E4F-4CA6-B25D-08634CEED8D1}" type="pres">
      <dgm:prSet presAssocID="{B55F6A0D-F515-4878-945B-32EAAFF0876C}" presName="aSpace" presStyleCnt="0"/>
      <dgm:spPr/>
    </dgm:pt>
    <dgm:pt modelId="{5822A3BE-AE51-4DB5-B61B-41613F8439BF}" type="pres">
      <dgm:prSet presAssocID="{A2B04527-B63F-46EC-B9A8-011CABAB449E}" presName="compNode" presStyleCnt="0"/>
      <dgm:spPr/>
    </dgm:pt>
    <dgm:pt modelId="{B4DD1AC7-D7C9-4890-ADA0-D56B94A9C7BC}" type="pres">
      <dgm:prSet presAssocID="{A2B04527-B63F-46EC-B9A8-011CABAB449E}" presName="noGeometry" presStyleCnt="0"/>
      <dgm:spPr/>
    </dgm:pt>
    <dgm:pt modelId="{F8ADD0CE-417A-4056-8685-8FA0F84D9FDC}" type="pres">
      <dgm:prSet presAssocID="{A2B04527-B63F-46EC-B9A8-011CABAB449E}" presName="childTextVisible" presStyleLbl="bgAccFollowNode1" presStyleIdx="1" presStyleCnt="5" custScaleX="122939" custLinFactNeighborX="17666">
        <dgm:presLayoutVars>
          <dgm:bulletEnabled val="1"/>
        </dgm:presLayoutVars>
      </dgm:prSet>
      <dgm:spPr/>
    </dgm:pt>
    <dgm:pt modelId="{A3949798-AEFA-4834-BA77-0A51DDD42705}" type="pres">
      <dgm:prSet presAssocID="{A2B04527-B63F-46EC-B9A8-011CABAB449E}" presName="childTextHidden" presStyleLbl="bgAccFollowNode1" presStyleIdx="1" presStyleCnt="5"/>
      <dgm:spPr/>
    </dgm:pt>
    <dgm:pt modelId="{85835EB4-A482-43E2-A935-F89DF96BEC1D}" type="pres">
      <dgm:prSet presAssocID="{A2B04527-B63F-46EC-B9A8-011CABAB449E}" presName="parentText" presStyleLbl="node1" presStyleIdx="1" presStyleCnt="5" custScaleX="157854" custLinFactNeighborX="-9163">
        <dgm:presLayoutVars>
          <dgm:chMax val="1"/>
          <dgm:bulletEnabled val="1"/>
        </dgm:presLayoutVars>
      </dgm:prSet>
      <dgm:spPr/>
    </dgm:pt>
    <dgm:pt modelId="{8D1B20DB-7744-4DB9-9637-8E32B705ED9C}" type="pres">
      <dgm:prSet presAssocID="{A2B04527-B63F-46EC-B9A8-011CABAB449E}" presName="aSpace" presStyleCnt="0"/>
      <dgm:spPr/>
    </dgm:pt>
    <dgm:pt modelId="{9AF242ED-C360-41F7-82F9-AFC1662B0417}" type="pres">
      <dgm:prSet presAssocID="{40B63170-9F77-46C7-B695-055241173844}" presName="compNode" presStyleCnt="0"/>
      <dgm:spPr/>
    </dgm:pt>
    <dgm:pt modelId="{AD159EDE-D37A-4F3B-84C1-A0870E320126}" type="pres">
      <dgm:prSet presAssocID="{40B63170-9F77-46C7-B695-055241173844}" presName="noGeometry" presStyleCnt="0"/>
      <dgm:spPr/>
    </dgm:pt>
    <dgm:pt modelId="{F5C97AD8-87D4-4FAC-B9D0-404D3986E5CF}" type="pres">
      <dgm:prSet presAssocID="{40B63170-9F77-46C7-B695-055241173844}" presName="childTextVisible" presStyleLbl="bgAccFollowNode1" presStyleIdx="2" presStyleCnt="5" custScaleX="122939" custLinFactNeighborX="17666">
        <dgm:presLayoutVars>
          <dgm:bulletEnabled val="1"/>
        </dgm:presLayoutVars>
      </dgm:prSet>
      <dgm:spPr/>
    </dgm:pt>
    <dgm:pt modelId="{626C8BFB-281C-4643-A396-72C5CF644450}" type="pres">
      <dgm:prSet presAssocID="{40B63170-9F77-46C7-B695-055241173844}" presName="childTextHidden" presStyleLbl="bgAccFollowNode1" presStyleIdx="2" presStyleCnt="5"/>
      <dgm:spPr/>
    </dgm:pt>
    <dgm:pt modelId="{F8FD8089-531E-465A-A27D-633A23802C45}" type="pres">
      <dgm:prSet presAssocID="{40B63170-9F77-46C7-B695-055241173844}" presName="parentText" presStyleLbl="node1" presStyleIdx="2" presStyleCnt="5" custScaleX="157854" custLinFactNeighborX="-9163">
        <dgm:presLayoutVars>
          <dgm:chMax val="1"/>
          <dgm:bulletEnabled val="1"/>
        </dgm:presLayoutVars>
      </dgm:prSet>
      <dgm:spPr/>
    </dgm:pt>
    <dgm:pt modelId="{E4CBF4A3-FD12-42A7-8319-6B15FCFBB237}" type="pres">
      <dgm:prSet presAssocID="{40B63170-9F77-46C7-B695-055241173844}" presName="aSpace" presStyleCnt="0"/>
      <dgm:spPr/>
    </dgm:pt>
    <dgm:pt modelId="{F869095D-912B-4182-91D0-E700A94F7DC2}" type="pres">
      <dgm:prSet presAssocID="{A2BD9570-3E91-4CD4-A7C5-28D75B7F98ED}" presName="compNode" presStyleCnt="0"/>
      <dgm:spPr/>
    </dgm:pt>
    <dgm:pt modelId="{8DD18F60-8B56-4B3E-B042-9AFD2B23C466}" type="pres">
      <dgm:prSet presAssocID="{A2BD9570-3E91-4CD4-A7C5-28D75B7F98ED}" presName="noGeometry" presStyleCnt="0"/>
      <dgm:spPr/>
    </dgm:pt>
    <dgm:pt modelId="{F87A37EE-84D6-4A6F-A7AB-E9D9DB214736}" type="pres">
      <dgm:prSet presAssocID="{A2BD9570-3E91-4CD4-A7C5-28D75B7F98ED}" presName="childTextVisible" presStyleLbl="bgAccFollowNode1" presStyleIdx="3" presStyleCnt="5" custScaleX="122939" custLinFactNeighborX="17666">
        <dgm:presLayoutVars>
          <dgm:bulletEnabled val="1"/>
        </dgm:presLayoutVars>
      </dgm:prSet>
      <dgm:spPr/>
    </dgm:pt>
    <dgm:pt modelId="{501E421B-FE99-4BF4-9FCC-B51859AD63EE}" type="pres">
      <dgm:prSet presAssocID="{A2BD9570-3E91-4CD4-A7C5-28D75B7F98ED}" presName="childTextHidden" presStyleLbl="bgAccFollowNode1" presStyleIdx="3" presStyleCnt="5"/>
      <dgm:spPr/>
    </dgm:pt>
    <dgm:pt modelId="{F9B70C79-06DE-4F6F-A9AB-96019375FE30}" type="pres">
      <dgm:prSet presAssocID="{A2BD9570-3E91-4CD4-A7C5-28D75B7F98ED}" presName="parentText" presStyleLbl="node1" presStyleIdx="3" presStyleCnt="5" custScaleX="157854" custLinFactNeighborX="-9163">
        <dgm:presLayoutVars>
          <dgm:chMax val="1"/>
          <dgm:bulletEnabled val="1"/>
        </dgm:presLayoutVars>
      </dgm:prSet>
      <dgm:spPr/>
    </dgm:pt>
    <dgm:pt modelId="{02B7FCE7-ABEC-4CEA-9BB4-0C39E5D37102}" type="pres">
      <dgm:prSet presAssocID="{A2BD9570-3E91-4CD4-A7C5-28D75B7F98ED}" presName="aSpace" presStyleCnt="0"/>
      <dgm:spPr/>
    </dgm:pt>
    <dgm:pt modelId="{3C64B812-D868-4D5B-9190-E73C9236F5C6}" type="pres">
      <dgm:prSet presAssocID="{BE6C5B64-9DA8-4068-AE73-D457A4C7CA77}" presName="compNode" presStyleCnt="0"/>
      <dgm:spPr/>
    </dgm:pt>
    <dgm:pt modelId="{741C3D63-5240-4BD9-A04B-6B7CEC98CDF1}" type="pres">
      <dgm:prSet presAssocID="{BE6C5B64-9DA8-4068-AE73-D457A4C7CA77}" presName="noGeometry" presStyleCnt="0"/>
      <dgm:spPr/>
    </dgm:pt>
    <dgm:pt modelId="{AC9B7413-5023-4A08-84AE-CA51F4A52E7D}" type="pres">
      <dgm:prSet presAssocID="{BE6C5B64-9DA8-4068-AE73-D457A4C7CA77}" presName="childTextVisible" presStyleLbl="bgAccFollowNode1" presStyleIdx="4" presStyleCnt="5" custFlipVert="1" custFlipHor="0" custScaleX="12788" custScaleY="3249" custLinFactX="-200000" custLinFactNeighborX="-225707" custLinFactNeighborY="-23276">
        <dgm:presLayoutVars>
          <dgm:bulletEnabled val="1"/>
        </dgm:presLayoutVars>
      </dgm:prSet>
      <dgm:spPr>
        <a:prstGeom prst="ellipse">
          <a:avLst/>
        </a:prstGeom>
        <a:solidFill>
          <a:srgbClr val="D7D0D4"/>
        </a:solidFill>
        <a:ln>
          <a:solidFill>
            <a:srgbClr val="D7D0D4"/>
          </a:solidFill>
        </a:ln>
      </dgm:spPr>
    </dgm:pt>
    <dgm:pt modelId="{BA8014F4-5E08-4ED1-AEA9-51BEB326B7AC}" type="pres">
      <dgm:prSet presAssocID="{BE6C5B64-9DA8-4068-AE73-D457A4C7CA77}" presName="childTextHidden" presStyleLbl="bgAccFollowNode1" presStyleIdx="4" presStyleCnt="5"/>
      <dgm:spPr/>
    </dgm:pt>
    <dgm:pt modelId="{EB5D9F9D-B326-47C1-8DA3-C708A7ABF7C5}" type="pres">
      <dgm:prSet presAssocID="{BE6C5B64-9DA8-4068-AE73-D457A4C7CA77}" presName="parentText" presStyleLbl="node1" presStyleIdx="4" presStyleCnt="5" custScaleX="157854" custLinFactNeighborX="-9163">
        <dgm:presLayoutVars>
          <dgm:chMax val="1"/>
          <dgm:bulletEnabled val="1"/>
        </dgm:presLayoutVars>
      </dgm:prSet>
      <dgm:spPr/>
    </dgm:pt>
  </dgm:ptLst>
  <dgm:cxnLst>
    <dgm:cxn modelId="{D6A40312-A0AE-467B-AADC-A80EBE1E5362}" type="presOf" srcId="{6CC7F827-2864-46B9-9060-9CAA81E8BF7C}" destId="{F8ADD0CE-417A-4056-8685-8FA0F84D9FDC}" srcOrd="0" destOrd="0" presId="urn:microsoft.com/office/officeart/2005/8/layout/hProcess6"/>
    <dgm:cxn modelId="{15CF2E1F-2700-4190-B85F-5D9D8433F293}" type="presOf" srcId="{F59A6049-B803-4B10-B37D-C8015293806E}" destId="{F5C97AD8-87D4-4FAC-B9D0-404D3986E5CF}" srcOrd="0" destOrd="0" presId="urn:microsoft.com/office/officeart/2005/8/layout/hProcess6"/>
    <dgm:cxn modelId="{A244E122-F9A4-4225-94CF-2A7BDDDA1AC4}" type="presOf" srcId="{437F3971-D523-43BB-8A61-AADB19BA3546}" destId="{F87A37EE-84D6-4A6F-A7AB-E9D9DB214736}" srcOrd="0" destOrd="0" presId="urn:microsoft.com/office/officeart/2005/8/layout/hProcess6"/>
    <dgm:cxn modelId="{2E8A9E66-6C26-42F2-8F50-DC9CD6CD3AA7}" type="presOf" srcId="{E1C8EA2B-0B29-43F7-BB76-FCB64B26BBB0}" destId="{48699BFB-B779-4C91-8565-A8A8A1DB395F}" srcOrd="1" destOrd="0" presId="urn:microsoft.com/office/officeart/2005/8/layout/hProcess6"/>
    <dgm:cxn modelId="{A676494A-1109-4ABE-BDEB-2BDAF66023B2}" srcId="{B55F6A0D-F515-4878-945B-32EAAFF0876C}" destId="{E1C8EA2B-0B29-43F7-BB76-FCB64B26BBB0}" srcOrd="0" destOrd="0" parTransId="{624532AD-720A-4091-994F-49FBEEB346FA}" sibTransId="{0A672071-4E76-4D2D-9D6C-33C892C4A057}"/>
    <dgm:cxn modelId="{FD176A6E-810D-488F-8A5C-FC10F6C4F710}" srcId="{ADD53620-29FB-47B1-B6BF-E630B9555D3A}" destId="{40B63170-9F77-46C7-B695-055241173844}" srcOrd="2" destOrd="0" parTransId="{F4DFC97A-6573-4507-88CB-F4246DF123DE}" sibTransId="{0C9D9402-E09D-4129-BA5F-3FD3F8D82119}"/>
    <dgm:cxn modelId="{47A1E551-6551-4D6E-9607-7795135898D3}" type="presOf" srcId="{40B63170-9F77-46C7-B695-055241173844}" destId="{F8FD8089-531E-465A-A27D-633A23802C45}" srcOrd="0" destOrd="0" presId="urn:microsoft.com/office/officeart/2005/8/layout/hProcess6"/>
    <dgm:cxn modelId="{C1748074-9FF5-4482-BE3C-AA5698E7C1FB}" type="presOf" srcId="{E1C8EA2B-0B29-43F7-BB76-FCB64B26BBB0}" destId="{B29F71AA-AEE5-45E0-8956-0C99B8B7E078}" srcOrd="0" destOrd="0" presId="urn:microsoft.com/office/officeart/2005/8/layout/hProcess6"/>
    <dgm:cxn modelId="{D13D0B55-9DBA-43B3-BECB-B06C389C0B69}" type="presOf" srcId="{6CC7F827-2864-46B9-9060-9CAA81E8BF7C}" destId="{A3949798-AEFA-4834-BA77-0A51DDD42705}" srcOrd="1" destOrd="0" presId="urn:microsoft.com/office/officeart/2005/8/layout/hProcess6"/>
    <dgm:cxn modelId="{61E12755-77ED-42EB-841B-34E5390B5C94}" type="presOf" srcId="{BE6C5B64-9DA8-4068-AE73-D457A4C7CA77}" destId="{EB5D9F9D-B326-47C1-8DA3-C708A7ABF7C5}" srcOrd="0" destOrd="0" presId="urn:microsoft.com/office/officeart/2005/8/layout/hProcess6"/>
    <dgm:cxn modelId="{A8B08C55-627E-4934-A9C2-E9B64AF9B361}" srcId="{40B63170-9F77-46C7-B695-055241173844}" destId="{F59A6049-B803-4B10-B37D-C8015293806E}" srcOrd="0" destOrd="0" parTransId="{83D7DEA2-7D2E-4F78-9899-6BA6B626C860}" sibTransId="{F878D33E-BF43-4B19-A8A0-0B3FBABA597A}"/>
    <dgm:cxn modelId="{CA913D79-CE44-4EEF-9324-9802224D2C58}" srcId="{ADD53620-29FB-47B1-B6BF-E630B9555D3A}" destId="{BE6C5B64-9DA8-4068-AE73-D457A4C7CA77}" srcOrd="4" destOrd="0" parTransId="{AD53A512-3726-4E0B-9935-F69699CD3429}" sibTransId="{74EF0828-3112-4B0A-B53F-926E146FE931}"/>
    <dgm:cxn modelId="{B84FA959-A940-4E12-A144-5EFDFDD2FE2B}" type="presOf" srcId="{A2BD9570-3E91-4CD4-A7C5-28D75B7F98ED}" destId="{F9B70C79-06DE-4F6F-A9AB-96019375FE30}" srcOrd="0" destOrd="0" presId="urn:microsoft.com/office/officeart/2005/8/layout/hProcess6"/>
    <dgm:cxn modelId="{FF96E8AF-E12E-4195-ABC5-BE61898E9E74}" srcId="{A2BD9570-3E91-4CD4-A7C5-28D75B7F98ED}" destId="{437F3971-D523-43BB-8A61-AADB19BA3546}" srcOrd="0" destOrd="0" parTransId="{0716EEFB-D635-4A26-AC61-8A90EB2E2F51}" sibTransId="{41438F28-5A05-44BF-BA3A-8A3AA6BA613A}"/>
    <dgm:cxn modelId="{843EAEB7-502D-4DB5-8A2E-D9C8F6B04AA8}" srcId="{ADD53620-29FB-47B1-B6BF-E630B9555D3A}" destId="{B55F6A0D-F515-4878-945B-32EAAFF0876C}" srcOrd="0" destOrd="0" parTransId="{CB0B34F2-C791-4EDD-BA77-20B485319C0E}" sibTransId="{58DF87CF-0844-417E-8D4B-34C05D7BD184}"/>
    <dgm:cxn modelId="{1EE93ABA-C2FA-4A6E-A64B-F430FB1BB177}" type="presOf" srcId="{F59A6049-B803-4B10-B37D-C8015293806E}" destId="{626C8BFB-281C-4643-A396-72C5CF644450}" srcOrd="1" destOrd="0" presId="urn:microsoft.com/office/officeart/2005/8/layout/hProcess6"/>
    <dgm:cxn modelId="{0C70F0C0-6814-4CD8-83ED-4A5362E3500D}" srcId="{A2B04527-B63F-46EC-B9A8-011CABAB449E}" destId="{6CC7F827-2864-46B9-9060-9CAA81E8BF7C}" srcOrd="0" destOrd="0" parTransId="{BB3209EE-863D-4C7D-B239-E481091788D7}" sibTransId="{82B364F1-65A3-42DA-AFE8-867FEB0FD024}"/>
    <dgm:cxn modelId="{47DBB7C8-5A29-4F2B-AE0E-2927F92EA6EA}" type="presOf" srcId="{A2B04527-B63F-46EC-B9A8-011CABAB449E}" destId="{85835EB4-A482-43E2-A935-F89DF96BEC1D}" srcOrd="0" destOrd="0" presId="urn:microsoft.com/office/officeart/2005/8/layout/hProcess6"/>
    <dgm:cxn modelId="{817E88CE-9EAA-42FD-B9B5-CF54A6671FB8}" srcId="{ADD53620-29FB-47B1-B6BF-E630B9555D3A}" destId="{A2BD9570-3E91-4CD4-A7C5-28D75B7F98ED}" srcOrd="3" destOrd="0" parTransId="{6A25BDB9-9919-408D-8A9F-02CB7A4746A3}" sibTransId="{36AD657E-84BB-4646-84C7-5A2F4E47E50B}"/>
    <dgm:cxn modelId="{61A9C7D3-1A1C-484D-88FE-0A34233E0207}" type="presOf" srcId="{ADD53620-29FB-47B1-B6BF-E630B9555D3A}" destId="{BDD437AA-7782-4981-AA9D-DAA70DAB77BF}" srcOrd="0" destOrd="0" presId="urn:microsoft.com/office/officeart/2005/8/layout/hProcess6"/>
    <dgm:cxn modelId="{F2E81ED7-885A-44CC-920C-4788E1963A7E}" type="presOf" srcId="{B55F6A0D-F515-4878-945B-32EAAFF0876C}" destId="{34FD3F18-A90B-419C-BBDB-DF19033CBB49}" srcOrd="0" destOrd="0" presId="urn:microsoft.com/office/officeart/2005/8/layout/hProcess6"/>
    <dgm:cxn modelId="{79CFB6EC-874D-4E97-9293-929A583C5D39}" type="presOf" srcId="{437F3971-D523-43BB-8A61-AADB19BA3546}" destId="{501E421B-FE99-4BF4-9FCC-B51859AD63EE}" srcOrd="1" destOrd="0" presId="urn:microsoft.com/office/officeart/2005/8/layout/hProcess6"/>
    <dgm:cxn modelId="{6DD32DF7-A077-4C0C-9F77-0A4AC0527B68}" srcId="{ADD53620-29FB-47B1-B6BF-E630B9555D3A}" destId="{A2B04527-B63F-46EC-B9A8-011CABAB449E}" srcOrd="1" destOrd="0" parTransId="{D11C46C7-021C-484F-84EF-F2BFE2A93D86}" sibTransId="{40591858-00FB-4C81-A170-EF1C42CB2B6F}"/>
    <dgm:cxn modelId="{4167E7C0-91BC-46C5-9A17-8FC606266EA6}" type="presParOf" srcId="{BDD437AA-7782-4981-AA9D-DAA70DAB77BF}" destId="{40005A53-8C07-42DF-9B2E-25C3BEFE1948}" srcOrd="0" destOrd="0" presId="urn:microsoft.com/office/officeart/2005/8/layout/hProcess6"/>
    <dgm:cxn modelId="{43209EA8-00D9-4848-AE5D-5D73C8D1935C}" type="presParOf" srcId="{40005A53-8C07-42DF-9B2E-25C3BEFE1948}" destId="{2336B49E-F14D-4CAD-86F5-6705F5A4DD05}" srcOrd="0" destOrd="0" presId="urn:microsoft.com/office/officeart/2005/8/layout/hProcess6"/>
    <dgm:cxn modelId="{9F2BC196-33D5-40CC-AFF9-B60BC36E93F5}" type="presParOf" srcId="{40005A53-8C07-42DF-9B2E-25C3BEFE1948}" destId="{B29F71AA-AEE5-45E0-8956-0C99B8B7E078}" srcOrd="1" destOrd="0" presId="urn:microsoft.com/office/officeart/2005/8/layout/hProcess6"/>
    <dgm:cxn modelId="{ED1A13F3-87A7-4752-8F4D-D86AF22C005E}" type="presParOf" srcId="{40005A53-8C07-42DF-9B2E-25C3BEFE1948}" destId="{48699BFB-B779-4C91-8565-A8A8A1DB395F}" srcOrd="2" destOrd="0" presId="urn:microsoft.com/office/officeart/2005/8/layout/hProcess6"/>
    <dgm:cxn modelId="{B80B1E8B-0C52-435F-8EA9-8F1594B8E4A6}" type="presParOf" srcId="{40005A53-8C07-42DF-9B2E-25C3BEFE1948}" destId="{34FD3F18-A90B-419C-BBDB-DF19033CBB49}" srcOrd="3" destOrd="0" presId="urn:microsoft.com/office/officeart/2005/8/layout/hProcess6"/>
    <dgm:cxn modelId="{F4368BF7-0B55-427B-B53C-9B26CA1F27F7}" type="presParOf" srcId="{BDD437AA-7782-4981-AA9D-DAA70DAB77BF}" destId="{9411EEE2-3E4F-4CA6-B25D-08634CEED8D1}" srcOrd="1" destOrd="0" presId="urn:microsoft.com/office/officeart/2005/8/layout/hProcess6"/>
    <dgm:cxn modelId="{4BADA7DC-62C3-4925-8189-6BB7AE72C3DF}" type="presParOf" srcId="{BDD437AA-7782-4981-AA9D-DAA70DAB77BF}" destId="{5822A3BE-AE51-4DB5-B61B-41613F8439BF}" srcOrd="2" destOrd="0" presId="urn:microsoft.com/office/officeart/2005/8/layout/hProcess6"/>
    <dgm:cxn modelId="{BEDF8D95-3D8A-4C35-AA56-4A95A8607E1A}" type="presParOf" srcId="{5822A3BE-AE51-4DB5-B61B-41613F8439BF}" destId="{B4DD1AC7-D7C9-4890-ADA0-D56B94A9C7BC}" srcOrd="0" destOrd="0" presId="urn:microsoft.com/office/officeart/2005/8/layout/hProcess6"/>
    <dgm:cxn modelId="{D788F014-AEE3-4F04-AF6D-C2E1DC1CAF39}" type="presParOf" srcId="{5822A3BE-AE51-4DB5-B61B-41613F8439BF}" destId="{F8ADD0CE-417A-4056-8685-8FA0F84D9FDC}" srcOrd="1" destOrd="0" presId="urn:microsoft.com/office/officeart/2005/8/layout/hProcess6"/>
    <dgm:cxn modelId="{987B09D7-F92C-43EC-8B6D-3676539BA60E}" type="presParOf" srcId="{5822A3BE-AE51-4DB5-B61B-41613F8439BF}" destId="{A3949798-AEFA-4834-BA77-0A51DDD42705}" srcOrd="2" destOrd="0" presId="urn:microsoft.com/office/officeart/2005/8/layout/hProcess6"/>
    <dgm:cxn modelId="{A68D2ECE-A9FC-4F4F-94D1-6CA164A68DA0}" type="presParOf" srcId="{5822A3BE-AE51-4DB5-B61B-41613F8439BF}" destId="{85835EB4-A482-43E2-A935-F89DF96BEC1D}" srcOrd="3" destOrd="0" presId="urn:microsoft.com/office/officeart/2005/8/layout/hProcess6"/>
    <dgm:cxn modelId="{9725A7BF-17DD-45D5-9119-CC80585871D3}" type="presParOf" srcId="{BDD437AA-7782-4981-AA9D-DAA70DAB77BF}" destId="{8D1B20DB-7744-4DB9-9637-8E32B705ED9C}" srcOrd="3" destOrd="0" presId="urn:microsoft.com/office/officeart/2005/8/layout/hProcess6"/>
    <dgm:cxn modelId="{66D77CD9-28AE-4690-BFA3-A06405D71E7B}" type="presParOf" srcId="{BDD437AA-7782-4981-AA9D-DAA70DAB77BF}" destId="{9AF242ED-C360-41F7-82F9-AFC1662B0417}" srcOrd="4" destOrd="0" presId="urn:microsoft.com/office/officeart/2005/8/layout/hProcess6"/>
    <dgm:cxn modelId="{203688EE-71BA-44F1-9BAD-B8459309A34F}" type="presParOf" srcId="{9AF242ED-C360-41F7-82F9-AFC1662B0417}" destId="{AD159EDE-D37A-4F3B-84C1-A0870E320126}" srcOrd="0" destOrd="0" presId="urn:microsoft.com/office/officeart/2005/8/layout/hProcess6"/>
    <dgm:cxn modelId="{BDC7A1C6-AA95-46D4-95BC-7855ED406C24}" type="presParOf" srcId="{9AF242ED-C360-41F7-82F9-AFC1662B0417}" destId="{F5C97AD8-87D4-4FAC-B9D0-404D3986E5CF}" srcOrd="1" destOrd="0" presId="urn:microsoft.com/office/officeart/2005/8/layout/hProcess6"/>
    <dgm:cxn modelId="{B462E622-1E47-4A4E-BEF9-15D3F5AB7351}" type="presParOf" srcId="{9AF242ED-C360-41F7-82F9-AFC1662B0417}" destId="{626C8BFB-281C-4643-A396-72C5CF644450}" srcOrd="2" destOrd="0" presId="urn:microsoft.com/office/officeart/2005/8/layout/hProcess6"/>
    <dgm:cxn modelId="{6386A11E-1C15-466F-917F-E4DA6C98CB50}" type="presParOf" srcId="{9AF242ED-C360-41F7-82F9-AFC1662B0417}" destId="{F8FD8089-531E-465A-A27D-633A23802C45}" srcOrd="3" destOrd="0" presId="urn:microsoft.com/office/officeart/2005/8/layout/hProcess6"/>
    <dgm:cxn modelId="{341299D9-E23E-41B1-9B55-91ADC4E4F00A}" type="presParOf" srcId="{BDD437AA-7782-4981-AA9D-DAA70DAB77BF}" destId="{E4CBF4A3-FD12-42A7-8319-6B15FCFBB237}" srcOrd="5" destOrd="0" presId="urn:microsoft.com/office/officeart/2005/8/layout/hProcess6"/>
    <dgm:cxn modelId="{800F9AFC-2D14-4074-AC51-CC89F88E668F}" type="presParOf" srcId="{BDD437AA-7782-4981-AA9D-DAA70DAB77BF}" destId="{F869095D-912B-4182-91D0-E700A94F7DC2}" srcOrd="6" destOrd="0" presId="urn:microsoft.com/office/officeart/2005/8/layout/hProcess6"/>
    <dgm:cxn modelId="{C04AB42E-6662-48D8-AC62-0CFCCDB1F896}" type="presParOf" srcId="{F869095D-912B-4182-91D0-E700A94F7DC2}" destId="{8DD18F60-8B56-4B3E-B042-9AFD2B23C466}" srcOrd="0" destOrd="0" presId="urn:microsoft.com/office/officeart/2005/8/layout/hProcess6"/>
    <dgm:cxn modelId="{61704511-7CAC-436C-A726-1978D6BA3C61}" type="presParOf" srcId="{F869095D-912B-4182-91D0-E700A94F7DC2}" destId="{F87A37EE-84D6-4A6F-A7AB-E9D9DB214736}" srcOrd="1" destOrd="0" presId="urn:microsoft.com/office/officeart/2005/8/layout/hProcess6"/>
    <dgm:cxn modelId="{2BB1CB81-7639-49D2-B8BD-FB76CBE000E6}" type="presParOf" srcId="{F869095D-912B-4182-91D0-E700A94F7DC2}" destId="{501E421B-FE99-4BF4-9FCC-B51859AD63EE}" srcOrd="2" destOrd="0" presId="urn:microsoft.com/office/officeart/2005/8/layout/hProcess6"/>
    <dgm:cxn modelId="{61C392FD-96DC-49EF-A29E-DEAF46C9D0FA}" type="presParOf" srcId="{F869095D-912B-4182-91D0-E700A94F7DC2}" destId="{F9B70C79-06DE-4F6F-A9AB-96019375FE30}" srcOrd="3" destOrd="0" presId="urn:microsoft.com/office/officeart/2005/8/layout/hProcess6"/>
    <dgm:cxn modelId="{A7961B2B-DCD1-4A7C-94AB-9911F335FEF8}" type="presParOf" srcId="{BDD437AA-7782-4981-AA9D-DAA70DAB77BF}" destId="{02B7FCE7-ABEC-4CEA-9BB4-0C39E5D37102}" srcOrd="7" destOrd="0" presId="urn:microsoft.com/office/officeart/2005/8/layout/hProcess6"/>
    <dgm:cxn modelId="{FBC46637-DC14-478F-97CC-72FC82DF622C}" type="presParOf" srcId="{BDD437AA-7782-4981-AA9D-DAA70DAB77BF}" destId="{3C64B812-D868-4D5B-9190-E73C9236F5C6}" srcOrd="8" destOrd="0" presId="urn:microsoft.com/office/officeart/2005/8/layout/hProcess6"/>
    <dgm:cxn modelId="{C9C1CC3E-6924-45AF-BAC0-B0CB8B82D20F}" type="presParOf" srcId="{3C64B812-D868-4D5B-9190-E73C9236F5C6}" destId="{741C3D63-5240-4BD9-A04B-6B7CEC98CDF1}" srcOrd="0" destOrd="0" presId="urn:microsoft.com/office/officeart/2005/8/layout/hProcess6"/>
    <dgm:cxn modelId="{2458BC9F-AFB6-4657-BBDE-268EDCF04D93}" type="presParOf" srcId="{3C64B812-D868-4D5B-9190-E73C9236F5C6}" destId="{AC9B7413-5023-4A08-84AE-CA51F4A52E7D}" srcOrd="1" destOrd="0" presId="urn:microsoft.com/office/officeart/2005/8/layout/hProcess6"/>
    <dgm:cxn modelId="{4693EE6F-440C-4561-B8AA-42522F04949F}" type="presParOf" srcId="{3C64B812-D868-4D5B-9190-E73C9236F5C6}" destId="{BA8014F4-5E08-4ED1-AEA9-51BEB326B7AC}" srcOrd="2" destOrd="0" presId="urn:microsoft.com/office/officeart/2005/8/layout/hProcess6"/>
    <dgm:cxn modelId="{58D9CCAD-6DA6-447A-BC69-82131C1FF193}" type="presParOf" srcId="{3C64B812-D868-4D5B-9190-E73C9236F5C6}" destId="{EB5D9F9D-B326-47C1-8DA3-C708A7ABF7C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0281E-CD8F-45AD-8971-FF7EBD1E7262}">
      <dsp:nvSpPr>
        <dsp:cNvPr id="0" name=""/>
        <dsp:cNvSpPr/>
      </dsp:nvSpPr>
      <dsp:spPr>
        <a:xfrm>
          <a:off x="67274" y="153400"/>
          <a:ext cx="662642" cy="6392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260E163-64B6-4333-AA47-C6A4A89DD641}">
      <dsp:nvSpPr>
        <dsp:cNvPr id="0" name=""/>
        <dsp:cNvSpPr/>
      </dsp:nvSpPr>
      <dsp:spPr>
        <a:xfrm>
          <a:off x="800612" y="2578"/>
          <a:ext cx="6066717" cy="96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>
              <a:latin typeface="Abadi" panose="020B0604020104020204" pitchFamily="34" charset="0"/>
            </a:rPr>
            <a:t>Seleccionar y comprender las fuentes de datos de crímenes en la Ciudad de México</a:t>
          </a:r>
          <a:endParaRPr lang="en-US" sz="1700" kern="1200">
            <a:latin typeface="Abadi" panose="020B0604020104020204" pitchFamily="34" charset="0"/>
          </a:endParaRPr>
        </a:p>
      </dsp:txBody>
      <dsp:txXfrm>
        <a:off x="800612" y="2578"/>
        <a:ext cx="6066717" cy="967304"/>
      </dsp:txXfrm>
    </dsp:sp>
    <dsp:sp modelId="{1A8FE95F-856A-4251-AE1B-46802934AB61}">
      <dsp:nvSpPr>
        <dsp:cNvPr id="0" name=""/>
        <dsp:cNvSpPr/>
      </dsp:nvSpPr>
      <dsp:spPr>
        <a:xfrm>
          <a:off x="67274" y="1111273"/>
          <a:ext cx="662642" cy="639233"/>
        </a:xfrm>
        <a:prstGeom prst="ellipse">
          <a:avLst/>
        </a:prstGeom>
        <a:solidFill>
          <a:schemeClr val="accent2">
            <a:alpha val="50000"/>
            <a:hueOff val="249879"/>
            <a:satOff val="1002"/>
            <a:lumOff val="3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8E0F62D-6321-470F-81D1-4ABE4617E01B}">
      <dsp:nvSpPr>
        <dsp:cNvPr id="0" name=""/>
        <dsp:cNvSpPr/>
      </dsp:nvSpPr>
      <dsp:spPr>
        <a:xfrm>
          <a:off x="800612" y="969882"/>
          <a:ext cx="6066717" cy="96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>
              <a:latin typeface="Abadi" panose="020B0604020104020204" pitchFamily="34" charset="0"/>
            </a:rPr>
            <a:t>Definir una metodología de data mining para caracterizar en el tiempo y el espacio los conjuntos de datos de crimen en la Ciudad de México</a:t>
          </a:r>
          <a:endParaRPr lang="en-US" sz="1700" kern="1200">
            <a:latin typeface="Abadi" panose="020B0604020104020204" pitchFamily="34" charset="0"/>
          </a:endParaRPr>
        </a:p>
      </dsp:txBody>
      <dsp:txXfrm>
        <a:off x="800612" y="969882"/>
        <a:ext cx="6066717" cy="967304"/>
      </dsp:txXfrm>
    </dsp:sp>
    <dsp:sp modelId="{564E8A0D-DE83-459F-A894-3911EBECDC24}">
      <dsp:nvSpPr>
        <dsp:cNvPr id="0" name=""/>
        <dsp:cNvSpPr/>
      </dsp:nvSpPr>
      <dsp:spPr>
        <a:xfrm>
          <a:off x="67274" y="2078578"/>
          <a:ext cx="662642" cy="639233"/>
        </a:xfrm>
        <a:prstGeom prst="ellipse">
          <a:avLst/>
        </a:prstGeom>
        <a:solidFill>
          <a:schemeClr val="accent2">
            <a:alpha val="50000"/>
            <a:hueOff val="499758"/>
            <a:satOff val="2004"/>
            <a:lumOff val="6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1869C50-64DE-46FF-A082-AE5274E72093}">
      <dsp:nvSpPr>
        <dsp:cNvPr id="0" name=""/>
        <dsp:cNvSpPr/>
      </dsp:nvSpPr>
      <dsp:spPr>
        <a:xfrm>
          <a:off x="800612" y="1937187"/>
          <a:ext cx="6066717" cy="96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>
              <a:latin typeface="Abadi" panose="020B0604020104020204" pitchFamily="34" charset="0"/>
            </a:rPr>
            <a:t>Acoplar a la metodología mecanismos de análisis espacio temporal que apliquen para el procesamiento de datos de crímenes </a:t>
          </a:r>
          <a:endParaRPr lang="en-US" sz="1700" kern="1200">
            <a:latin typeface="Abadi" panose="020B0604020104020204" pitchFamily="34" charset="0"/>
          </a:endParaRPr>
        </a:p>
      </dsp:txBody>
      <dsp:txXfrm>
        <a:off x="800612" y="1937187"/>
        <a:ext cx="6066717" cy="967304"/>
      </dsp:txXfrm>
    </dsp:sp>
    <dsp:sp modelId="{B1EEEC77-DFDD-4341-92AC-0DA641401F53}">
      <dsp:nvSpPr>
        <dsp:cNvPr id="0" name=""/>
        <dsp:cNvSpPr/>
      </dsp:nvSpPr>
      <dsp:spPr>
        <a:xfrm>
          <a:off x="67274" y="3045882"/>
          <a:ext cx="662642" cy="639233"/>
        </a:xfrm>
        <a:prstGeom prst="ellipse">
          <a:avLst/>
        </a:prstGeom>
        <a:solidFill>
          <a:schemeClr val="accent2">
            <a:alpha val="50000"/>
            <a:hueOff val="749637"/>
            <a:satOff val="3006"/>
            <a:lumOff val="9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3F27B5C-A54A-4AE8-B560-387CB62E9517}">
      <dsp:nvSpPr>
        <dsp:cNvPr id="0" name=""/>
        <dsp:cNvSpPr/>
      </dsp:nvSpPr>
      <dsp:spPr>
        <a:xfrm>
          <a:off x="800612" y="2904492"/>
          <a:ext cx="6066717" cy="96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>
              <a:latin typeface="Abadi" panose="020B0604020104020204" pitchFamily="34" charset="0"/>
            </a:rPr>
            <a:t>Estudiar y definir posibles algoritmos específicos para el análisis de datos de crímenes </a:t>
          </a:r>
          <a:endParaRPr lang="en-US" sz="1700" kern="1200">
            <a:latin typeface="Abadi" panose="020B0604020104020204" pitchFamily="34" charset="0"/>
          </a:endParaRPr>
        </a:p>
      </dsp:txBody>
      <dsp:txXfrm>
        <a:off x="800612" y="2904492"/>
        <a:ext cx="6066717" cy="967304"/>
      </dsp:txXfrm>
    </dsp:sp>
    <dsp:sp modelId="{3BF4DE5C-A9E6-4862-9F8E-BA30F73ABE77}">
      <dsp:nvSpPr>
        <dsp:cNvPr id="0" name=""/>
        <dsp:cNvSpPr/>
      </dsp:nvSpPr>
      <dsp:spPr>
        <a:xfrm>
          <a:off x="67274" y="4013187"/>
          <a:ext cx="662642" cy="639233"/>
        </a:xfrm>
        <a:prstGeom prst="ellipse">
          <a:avLst/>
        </a:prstGeom>
        <a:solidFill>
          <a:schemeClr val="accent2">
            <a:alpha val="50000"/>
            <a:hueOff val="999516"/>
            <a:satOff val="4008"/>
            <a:lumOff val="12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C85F3B5-B10C-42F5-A8E1-60BE3B86EAD1}">
      <dsp:nvSpPr>
        <dsp:cNvPr id="0" name=""/>
        <dsp:cNvSpPr/>
      </dsp:nvSpPr>
      <dsp:spPr>
        <a:xfrm>
          <a:off x="800612" y="3871796"/>
          <a:ext cx="6066717" cy="96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>
              <a:latin typeface="Abadi" panose="020B0604020104020204" pitchFamily="34" charset="0"/>
            </a:rPr>
            <a:t>Explorar mecanismos para identificar y visualizar zonas de concentración o densidad de crímenes.</a:t>
          </a:r>
          <a:endParaRPr lang="en-US" sz="1700" kern="1200" dirty="0">
            <a:latin typeface="Abadi" panose="020B0604020104020204" pitchFamily="34" charset="0"/>
          </a:endParaRPr>
        </a:p>
      </dsp:txBody>
      <dsp:txXfrm>
        <a:off x="800612" y="3871796"/>
        <a:ext cx="6066717" cy="967304"/>
      </dsp:txXfrm>
    </dsp:sp>
    <dsp:sp modelId="{55D6A6AE-F46C-4D70-BEDC-0261F8728E99}">
      <dsp:nvSpPr>
        <dsp:cNvPr id="0" name=""/>
        <dsp:cNvSpPr/>
      </dsp:nvSpPr>
      <dsp:spPr>
        <a:xfrm>
          <a:off x="67274" y="4963186"/>
          <a:ext cx="662642" cy="639233"/>
        </a:xfrm>
        <a:prstGeom prst="ellipse">
          <a:avLst/>
        </a:prstGeom>
        <a:solidFill>
          <a:schemeClr val="accent2">
            <a:alpha val="50000"/>
            <a:hueOff val="1249395"/>
            <a:satOff val="5010"/>
            <a:lumOff val="1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A3A8F9C-02D3-4EF2-8741-65785512C4E9}">
      <dsp:nvSpPr>
        <dsp:cNvPr id="0" name=""/>
        <dsp:cNvSpPr/>
      </dsp:nvSpPr>
      <dsp:spPr>
        <a:xfrm>
          <a:off x="800612" y="4839101"/>
          <a:ext cx="6066717" cy="96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>
              <a:latin typeface="Abadi" panose="020B0604020104020204" pitchFamily="34" charset="0"/>
            </a:rPr>
            <a:t>Diseñar una arquitectura de data mining que permita el descubrimiento no trivial de conocimiento en crimen, procesamientos de datos y de visualización de resultados.</a:t>
          </a:r>
          <a:endParaRPr lang="en-US" sz="1700" kern="1200">
            <a:latin typeface="Abadi" panose="020B0604020104020204" pitchFamily="34" charset="0"/>
          </a:endParaRPr>
        </a:p>
      </dsp:txBody>
      <dsp:txXfrm>
        <a:off x="800612" y="4839101"/>
        <a:ext cx="6066717" cy="9673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F71AA-AEE5-45E0-8956-0C99B8B7E078}">
      <dsp:nvSpPr>
        <dsp:cNvPr id="0" name=""/>
        <dsp:cNvSpPr/>
      </dsp:nvSpPr>
      <dsp:spPr>
        <a:xfrm>
          <a:off x="746708" y="919688"/>
          <a:ext cx="1997960" cy="14205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Petición</a:t>
          </a:r>
        </a:p>
      </dsp:txBody>
      <dsp:txXfrm>
        <a:off x="1246198" y="1132778"/>
        <a:ext cx="1001261" cy="994418"/>
      </dsp:txXfrm>
    </dsp:sp>
    <dsp:sp modelId="{34FD3F18-A90B-419C-BBDB-DF19033CBB49}">
      <dsp:nvSpPr>
        <dsp:cNvPr id="0" name=""/>
        <dsp:cNvSpPr/>
      </dsp:nvSpPr>
      <dsp:spPr>
        <a:xfrm>
          <a:off x="0" y="1223696"/>
          <a:ext cx="1282693" cy="8125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Usuario</a:t>
          </a:r>
        </a:p>
      </dsp:txBody>
      <dsp:txXfrm>
        <a:off x="187846" y="1342696"/>
        <a:ext cx="907001" cy="574582"/>
      </dsp:txXfrm>
    </dsp:sp>
    <dsp:sp modelId="{F8ADD0CE-417A-4056-8685-8FA0F84D9FDC}">
      <dsp:nvSpPr>
        <dsp:cNvPr id="0" name=""/>
        <dsp:cNvSpPr/>
      </dsp:nvSpPr>
      <dsp:spPr>
        <a:xfrm>
          <a:off x="3301190" y="919688"/>
          <a:ext cx="1997960" cy="14205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Conexión con el API</a:t>
          </a:r>
        </a:p>
      </dsp:txBody>
      <dsp:txXfrm>
        <a:off x="3800680" y="1132778"/>
        <a:ext cx="1001261" cy="994418"/>
      </dsp:txXfrm>
    </dsp:sp>
    <dsp:sp modelId="{85835EB4-A482-43E2-A935-F89DF96BEC1D}">
      <dsp:nvSpPr>
        <dsp:cNvPr id="0" name=""/>
        <dsp:cNvSpPr/>
      </dsp:nvSpPr>
      <dsp:spPr>
        <a:xfrm>
          <a:off x="2484683" y="1223696"/>
          <a:ext cx="1282693" cy="8125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Dashboard</a:t>
          </a:r>
        </a:p>
      </dsp:txBody>
      <dsp:txXfrm>
        <a:off x="2672529" y="1342696"/>
        <a:ext cx="907001" cy="574582"/>
      </dsp:txXfrm>
    </dsp:sp>
    <dsp:sp modelId="{F5C97AD8-87D4-4FAC-B9D0-404D3986E5CF}">
      <dsp:nvSpPr>
        <dsp:cNvPr id="0" name=""/>
        <dsp:cNvSpPr/>
      </dsp:nvSpPr>
      <dsp:spPr>
        <a:xfrm>
          <a:off x="5855672" y="919688"/>
          <a:ext cx="1997960" cy="14205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>
              <a:latin typeface="Sagona Book"/>
            </a:rPr>
            <a:t>MySQL</a:t>
          </a:r>
          <a:endParaRPr lang="es-MX" sz="1400" kern="1200" dirty="0"/>
        </a:p>
      </dsp:txBody>
      <dsp:txXfrm>
        <a:off x="6355163" y="1132778"/>
        <a:ext cx="1001261" cy="994418"/>
      </dsp:txXfrm>
    </dsp:sp>
    <dsp:sp modelId="{F8FD8089-531E-465A-A27D-633A23802C45}">
      <dsp:nvSpPr>
        <dsp:cNvPr id="0" name=""/>
        <dsp:cNvSpPr/>
      </dsp:nvSpPr>
      <dsp:spPr>
        <a:xfrm>
          <a:off x="5039165" y="1223696"/>
          <a:ext cx="1282693" cy="8125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Dash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Plotly</a:t>
          </a:r>
        </a:p>
      </dsp:txBody>
      <dsp:txXfrm>
        <a:off x="5227011" y="1342696"/>
        <a:ext cx="907001" cy="574582"/>
      </dsp:txXfrm>
    </dsp:sp>
    <dsp:sp modelId="{F87A37EE-84D6-4A6F-A7AB-E9D9DB214736}">
      <dsp:nvSpPr>
        <dsp:cNvPr id="0" name=""/>
        <dsp:cNvSpPr/>
      </dsp:nvSpPr>
      <dsp:spPr>
        <a:xfrm>
          <a:off x="8410155" y="919688"/>
          <a:ext cx="1997960" cy="14205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Mostar información</a:t>
          </a:r>
        </a:p>
      </dsp:txBody>
      <dsp:txXfrm>
        <a:off x="8909645" y="1132778"/>
        <a:ext cx="1001261" cy="994418"/>
      </dsp:txXfrm>
    </dsp:sp>
    <dsp:sp modelId="{F9B70C79-06DE-4F6F-A9AB-96019375FE30}">
      <dsp:nvSpPr>
        <dsp:cNvPr id="0" name=""/>
        <dsp:cNvSpPr/>
      </dsp:nvSpPr>
      <dsp:spPr>
        <a:xfrm>
          <a:off x="7593648" y="1223696"/>
          <a:ext cx="1282693" cy="8125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Dashboard</a:t>
          </a:r>
        </a:p>
      </dsp:txBody>
      <dsp:txXfrm>
        <a:off x="7781494" y="1342696"/>
        <a:ext cx="907001" cy="574582"/>
      </dsp:txXfrm>
    </dsp:sp>
    <dsp:sp modelId="{AC9B7413-5023-4A08-84AE-CA51F4A52E7D}">
      <dsp:nvSpPr>
        <dsp:cNvPr id="0" name=""/>
        <dsp:cNvSpPr/>
      </dsp:nvSpPr>
      <dsp:spPr>
        <a:xfrm flipV="1">
          <a:off x="4654164" y="1276251"/>
          <a:ext cx="207826" cy="46155"/>
        </a:xfrm>
        <a:prstGeom prst="ellipse">
          <a:avLst/>
        </a:prstGeom>
        <a:solidFill>
          <a:srgbClr val="D7D0D4"/>
        </a:solidFill>
        <a:ln w="12700" cap="flat" cmpd="sng" algn="ctr">
          <a:solidFill>
            <a:srgbClr val="D7D0D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D9F9D-B326-47C1-8DA3-C708A7ABF7C5}">
      <dsp:nvSpPr>
        <dsp:cNvPr id="0" name=""/>
        <dsp:cNvSpPr/>
      </dsp:nvSpPr>
      <dsp:spPr>
        <a:xfrm>
          <a:off x="10148130" y="1223696"/>
          <a:ext cx="1282693" cy="8125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Usuario</a:t>
          </a:r>
        </a:p>
      </dsp:txBody>
      <dsp:txXfrm>
        <a:off x="10335976" y="1342696"/>
        <a:ext cx="907001" cy="574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FD936-A0FE-407D-8A75-050304B51C56}" type="datetimeFigureOut">
              <a:rPr lang="es-MX" smtClean="0"/>
              <a:t>09/01/2023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10782-09AD-4494-A595-43C9696569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432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Abre VICTOR, presentando el TT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401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>
                <a:cs typeface="Calibri"/>
              </a:rPr>
              <a:t>Perimeros</a:t>
            </a:r>
            <a:r>
              <a:rPr lang="es-MX" dirty="0">
                <a:cs typeface="Calibri"/>
              </a:rPr>
              <a:t> 3 </a:t>
            </a:r>
            <a:r>
              <a:rPr lang="es-MX" dirty="0" err="1">
                <a:cs typeface="Calibri"/>
              </a:rPr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3148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Victor</a:t>
            </a:r>
            <a:r>
              <a:rPr lang="es-MX"/>
              <a:t> </a:t>
            </a:r>
            <a:r>
              <a:rPr lang="es-MX" dirty="0"/>
              <a:t>a</a:t>
            </a: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9899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VICTOR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1416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err="1">
                <a:cs typeface="Calibri"/>
              </a:rPr>
              <a:t>Oski</a:t>
            </a:r>
            <a:r>
              <a:rPr lang="es-US">
                <a:cs typeface="Calibri"/>
              </a:rPr>
              <a:t>: el tratamiento de datos fue uno de los mayores retos al que nos enfrentamos</a:t>
            </a:r>
            <a:endParaRPr lang="es-MX" dirty="0" err="1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4591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Oski</a:t>
            </a:r>
            <a:r>
              <a:rPr lang="es-US">
                <a:cs typeface="Calibri"/>
              </a:rPr>
              <a:t>: pues el conjunto de datos original de obtuvo de la página de datos abiertos de México el cuál en un archivo </a:t>
            </a:r>
            <a:r>
              <a:rPr lang="es-US" err="1">
                <a:cs typeface="Calibri"/>
              </a:rPr>
              <a:t>csv</a:t>
            </a:r>
            <a:r>
              <a:rPr lang="es-US">
                <a:cs typeface="Calibri"/>
              </a:rPr>
              <a:t> y contaba con 845 mil 623 registros con 21 columnas las cuales no todos nos eran útiles</a:t>
            </a:r>
          </a:p>
          <a:p>
            <a:endParaRPr lang="es-US">
              <a:cs typeface="Calibri"/>
            </a:endParaRPr>
          </a:p>
          <a:p>
            <a:r>
              <a:rPr lang="es-US">
                <a:cs typeface="Calibri"/>
              </a:rPr>
              <a:t>Es por ello que se realizó una extensa limpieza a este </a:t>
            </a:r>
            <a:r>
              <a:rPr lang="es-US" err="1">
                <a:cs typeface="Calibri"/>
              </a:rPr>
              <a:t>dataframe</a:t>
            </a:r>
            <a:r>
              <a:rPr lang="es-US">
                <a:cs typeface="Calibri"/>
              </a:rPr>
              <a:t> , eliminando directamente las columnas que no nos interesan y los los registros que no contengan la longitud o latitud pues no nos sería útil, de igual forma se realizó una selección por años, pues esté </a:t>
            </a:r>
            <a:r>
              <a:rPr lang="es-US" err="1">
                <a:cs typeface="Calibri"/>
              </a:rPr>
              <a:t>dataframe</a:t>
            </a:r>
            <a:r>
              <a:rPr lang="es-US">
                <a:cs typeface="Calibri"/>
              </a:rPr>
              <a:t> contenía registros variados desde 1985, quedando solo del 2015 al primer semestre del 2022</a:t>
            </a:r>
          </a:p>
          <a:p>
            <a:endParaRPr lang="es-US">
              <a:cs typeface="Calibri"/>
            </a:endParaRPr>
          </a:p>
          <a:p>
            <a:r>
              <a:rPr lang="es-US">
                <a:cs typeface="Calibri"/>
              </a:rPr>
              <a:t>Finalmente para exportar este </a:t>
            </a:r>
            <a:r>
              <a:rPr lang="es-US" err="1">
                <a:cs typeface="Calibri"/>
              </a:rPr>
              <a:t>dataframe</a:t>
            </a:r>
            <a:r>
              <a:rPr lang="es-US">
                <a:cs typeface="Calibri"/>
              </a:rPr>
              <a:t> a nuestra base en </a:t>
            </a:r>
            <a:r>
              <a:rPr lang="es-US" err="1">
                <a:cs typeface="Calibri"/>
              </a:rPr>
              <a:t>MySQL</a:t>
            </a:r>
            <a:r>
              <a:rPr lang="es-US">
                <a:cs typeface="Calibri"/>
              </a:rPr>
              <a:t>  Realizamos un script para normalizar los datos pues se tienen bastantes </a:t>
            </a:r>
            <a:r>
              <a:rPr lang="es-US" err="1">
                <a:cs typeface="Calibri"/>
              </a:rPr>
              <a:t>tuplas</a:t>
            </a:r>
            <a:r>
              <a:rPr lang="es-US">
                <a:cs typeface="Calibri"/>
              </a:rPr>
              <a:t> repetidas, pudiendo quedarnos con solo una de ellas y asignarle un id, este proceso resultó no ser el más óptimo pues Se tenía que leer si está </a:t>
            </a:r>
            <a:r>
              <a:rPr lang="es-US" err="1">
                <a:cs typeface="Calibri"/>
              </a:rPr>
              <a:t>tupla</a:t>
            </a:r>
            <a:r>
              <a:rPr lang="es-US">
                <a:cs typeface="Calibri"/>
              </a:rPr>
              <a:t> ya existía o no con lo que la dificulta aumentaba conforme aumentaban los datos</a:t>
            </a:r>
          </a:p>
          <a:p>
            <a:endParaRPr lang="en-US" dirty="0" err="1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0782-09AD-4494-A595-43C9696569F8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4514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err="1">
                <a:cs typeface="Calibri"/>
              </a:rPr>
              <a:t>Oski</a:t>
            </a:r>
            <a:r>
              <a:rPr lang="es-US">
                <a:cs typeface="Calibri"/>
              </a:rPr>
              <a:t>: </a:t>
            </a:r>
            <a:r>
              <a:rPr lang="es-US" err="1">
                <a:cs typeface="Calibri"/>
              </a:rPr>
              <a:t>neestra</a:t>
            </a:r>
            <a:r>
              <a:rPr lang="es-US">
                <a:cs typeface="Calibri"/>
              </a:rPr>
              <a:t> base de datos tiene un diseño en estrella en el que tenemos nuestra tabla principal la cuál es alimentada solamente por los identificadores de las demás tabls</a:t>
            </a:r>
            <a:endParaRPr lang="es-MX" dirty="0" err="1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2239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>
                <a:cs typeface="Calibri"/>
              </a:rPr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5592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0782-09AD-4494-A595-43C9696569F8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4190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0782-09AD-4494-A595-43C9696569F8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1032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Oski</a:t>
            </a:r>
            <a:endParaRPr lang="es-MX" dirty="0" err="1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81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Oscar</a:t>
            </a:r>
            <a:endParaRPr lang="es-MX" dirty="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2625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Oski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0782-09AD-4494-A595-43C9696569F8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6261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oski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0782-09AD-4494-A595-43C9696569F8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6635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0782-09AD-4494-A595-43C9696569F8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4966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0782-09AD-4494-A595-43C9696569F8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5063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4534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0782-09AD-4494-A595-43C9696569F8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083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>
                <a:cs typeface="Calibri"/>
              </a:rPr>
              <a:t>victor</a:t>
            </a:r>
            <a:endParaRPr lang="es-MX" dirty="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2910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VICTOR abre resultados preliminares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9572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VICTOR comienza explicando los RF y describe el primero, después OSKI describe el segundo y </a:t>
            </a:r>
            <a:r>
              <a:rPr lang="es-MX" err="1"/>
              <a:t>asi</a:t>
            </a:r>
            <a:r>
              <a:rPr lang="es-MX"/>
              <a:t> 1 y 1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2032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VICTOR abre casos de uso y explica el diagrama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109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643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OSKI explica el segundo diagrama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0334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VICTOR explica el tercer diagrama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1225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OSKI explica el diagrama de funcionamiento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9265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OSKI explica el proceso de ETL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00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27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O</a:t>
            </a:r>
            <a:r>
              <a:rPr lang="es-US" err="1"/>
              <a:t>ski</a:t>
            </a:r>
            <a:r>
              <a:rPr lang="es-US"/>
              <a:t>: anteriormente se había establecido 3 municipios del estado de México y 6  Alcaldías como zonas de estudio, pero debido a diversos motivos en especial que no se pudieron obtener datos actualizados del estado de México, se tomo la decisión de no contemplar estás zonas y extender a todas las alcaldías de la CDMX</a:t>
            </a:r>
            <a:endParaRPr lang="es-MX" dirty="0" err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509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victor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78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oski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7373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oski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9121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VICTOR abre sección objetivos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08D2E-5327-47E6-B5CF-638CCA6B4FE5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955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436F-25A0-4916-AA21-0A24A91F9246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79DDE-E4AC-433E-93D8-D0E49A55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B54CAF-6428-4CAF-A9EC-4D01BD6D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B115-8F36-482D-AC8C-68B70010AB71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2F4273B-6BF8-4797-BAFA-4D557E89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F3B74F-7F58-491B-953A-BB09D9CD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065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A8E59-B3E8-43CC-B2AD-C6BFE7C69308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badi" panose="020B0604020104020204" pitchFamily="34" charset="0"/>
              </a:defRPr>
            </a:lvl1pPr>
          </a:lstStyle>
          <a:p>
            <a:fld id="{73B850FF-6169-4056-8077-06FFA93A536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942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BDA1B115-8F36-482D-AC8C-68B70010AB71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cap="all" spc="200" smtClean="0">
                <a:solidFill>
                  <a:schemeClr val="accent1"/>
                </a:solidFill>
                <a:latin typeface="Abadi" panose="020B0604020104020204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701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4" r:id="rId2"/>
    <p:sldLayoutId id="2147483669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8.wdp"/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microsoft.com/office/2007/relationships/hdphoto" Target="../media/hdphoto6.wdp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os.cdmx.gob.mx/dataset/carpetas-de-investigacion-pgj-cdmx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pastel, chocolate, tabla, pieza&#10;&#10;Descripción generada automáticamente">
            <a:extLst>
              <a:ext uri="{FF2B5EF4-FFF2-40B4-BE49-F238E27FC236}">
                <a16:creationId xmlns:a16="http://schemas.microsoft.com/office/drawing/2014/main" id="{251D4605-514E-2AC3-7DD5-0806F80D9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2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6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37" name="Freeform: Shape 120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121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122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123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124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125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109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111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5" name="Group 127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9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46" name="Freeform: Shape 130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131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132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133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134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135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136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3" name="Freeform: Shape 129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5" name="CuadroTexto 234">
            <a:extLst>
              <a:ext uri="{FF2B5EF4-FFF2-40B4-BE49-F238E27FC236}">
                <a16:creationId xmlns:a16="http://schemas.microsoft.com/office/drawing/2014/main" id="{F7D90798-555C-F1DF-B6D0-7B882AE6B3C7}"/>
              </a:ext>
            </a:extLst>
          </p:cNvPr>
          <p:cNvSpPr txBox="1"/>
          <p:nvPr/>
        </p:nvSpPr>
        <p:spPr>
          <a:xfrm>
            <a:off x="2968976" y="143701"/>
            <a:ext cx="624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>
                <a:solidFill>
                  <a:schemeClr val="bg1"/>
                </a:solidFill>
                <a:latin typeface="+mj-lt"/>
              </a:rPr>
              <a:t>INSTITUTO POLITÉCNICO NACIONAL Escuela Superior De Computo</a:t>
            </a:r>
          </a:p>
        </p:txBody>
      </p:sp>
      <p:sp>
        <p:nvSpPr>
          <p:cNvPr id="254" name="Título 1">
            <a:extLst>
              <a:ext uri="{FF2B5EF4-FFF2-40B4-BE49-F238E27FC236}">
                <a16:creationId xmlns:a16="http://schemas.microsoft.com/office/drawing/2014/main" id="{71B557DB-4E58-C0D9-8263-6B30C288B392}"/>
              </a:ext>
            </a:extLst>
          </p:cNvPr>
          <p:cNvSpPr txBox="1">
            <a:spLocks/>
          </p:cNvSpPr>
          <p:nvPr/>
        </p:nvSpPr>
        <p:spPr>
          <a:xfrm>
            <a:off x="2342099" y="1535541"/>
            <a:ext cx="7518656" cy="18665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MX" sz="4400">
                <a:solidFill>
                  <a:srgbClr val="FFFFFF"/>
                </a:solidFill>
              </a:rPr>
              <a:t>Análisis</a:t>
            </a:r>
            <a:r>
              <a:rPr lang="en-US" sz="4400">
                <a:solidFill>
                  <a:srgbClr val="FFFFFF"/>
                </a:solidFill>
              </a:rPr>
              <a:t> de </a:t>
            </a:r>
            <a:r>
              <a:rPr lang="es-MX" sz="4400">
                <a:solidFill>
                  <a:srgbClr val="FFFFFF"/>
                </a:solidFill>
              </a:rPr>
              <a:t>Crimen en la Ciudad de México usando Data Mining</a:t>
            </a:r>
            <a:r>
              <a:rPr lang="en-US" sz="4400">
                <a:solidFill>
                  <a:srgbClr val="FFFFFF"/>
                </a:solidFill>
              </a:rPr>
              <a:t> </a:t>
            </a:r>
            <a:endParaRPr lang="en-US" sz="4400" kern="1200">
              <a:solidFill>
                <a:srgbClr val="FFFFFF"/>
              </a:solidFill>
            </a:endParaRPr>
          </a:p>
        </p:txBody>
      </p:sp>
      <p:pic>
        <p:nvPicPr>
          <p:cNvPr id="255" name="Picture 2" descr="Historia &amp; Escudo - ESCOM">
            <a:extLst>
              <a:ext uri="{FF2B5EF4-FFF2-40B4-BE49-F238E27FC236}">
                <a16:creationId xmlns:a16="http://schemas.microsoft.com/office/drawing/2014/main" id="{0D9EA4F4-924C-C5BF-5A71-AB85F270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7" y="135137"/>
            <a:ext cx="1381919" cy="105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CuadroTexto 256">
            <a:extLst>
              <a:ext uri="{FF2B5EF4-FFF2-40B4-BE49-F238E27FC236}">
                <a16:creationId xmlns:a16="http://schemas.microsoft.com/office/drawing/2014/main" id="{FF167029-1413-E484-352F-E4E078451CD8}"/>
              </a:ext>
            </a:extLst>
          </p:cNvPr>
          <p:cNvSpPr txBox="1"/>
          <p:nvPr/>
        </p:nvSpPr>
        <p:spPr>
          <a:xfrm>
            <a:off x="3287542" y="3674842"/>
            <a:ext cx="56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>
                <a:solidFill>
                  <a:schemeClr val="bg1"/>
                </a:solidFill>
                <a:latin typeface="+mj-lt"/>
              </a:rPr>
              <a:t>2021-B106</a:t>
            </a:r>
            <a:endParaRPr lang="es-MX" sz="28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6" name="Picture 4" descr="Instituto Politécnico Nacional - Wikipedia, la enciclopedia libre">
            <a:extLst>
              <a:ext uri="{FF2B5EF4-FFF2-40B4-BE49-F238E27FC236}">
                <a16:creationId xmlns:a16="http://schemas.microsoft.com/office/drawing/2014/main" id="{87E47D47-F974-37D1-661B-6EC7CBAFE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35" r="26121"/>
          <a:stretch/>
        </p:blipFill>
        <p:spPr bwMode="auto">
          <a:xfrm>
            <a:off x="11022277" y="81403"/>
            <a:ext cx="992174" cy="129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CuadroTexto 257">
            <a:extLst>
              <a:ext uri="{FF2B5EF4-FFF2-40B4-BE49-F238E27FC236}">
                <a16:creationId xmlns:a16="http://schemas.microsoft.com/office/drawing/2014/main" id="{F5A19D80-7410-F854-7257-E57CAB2B300C}"/>
              </a:ext>
            </a:extLst>
          </p:cNvPr>
          <p:cNvSpPr txBox="1"/>
          <p:nvPr/>
        </p:nvSpPr>
        <p:spPr>
          <a:xfrm>
            <a:off x="3289618" y="4338467"/>
            <a:ext cx="560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>
                <a:solidFill>
                  <a:schemeClr val="bg1"/>
                </a:solidFill>
                <a:latin typeface="+mj-lt"/>
              </a:rPr>
              <a:t>Presentan:</a:t>
            </a:r>
          </a:p>
          <a:p>
            <a:pPr algn="ctr"/>
            <a:endParaRPr lang="es-MX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s-MX">
                <a:solidFill>
                  <a:schemeClr val="bg1"/>
                </a:solidFill>
                <a:latin typeface="+mj-lt"/>
              </a:rPr>
              <a:t>Mendoza Cuellar José Oscar</a:t>
            </a:r>
          </a:p>
          <a:p>
            <a:pPr algn="ctr"/>
            <a:r>
              <a:rPr lang="es-MX">
                <a:solidFill>
                  <a:schemeClr val="bg1"/>
                </a:solidFill>
                <a:latin typeface="+mj-lt"/>
              </a:rPr>
              <a:t>Morales Zaranda Víctor Hugo</a:t>
            </a:r>
          </a:p>
        </p:txBody>
      </p:sp>
      <p:sp>
        <p:nvSpPr>
          <p:cNvPr id="259" name="CuadroTexto 258">
            <a:extLst>
              <a:ext uri="{FF2B5EF4-FFF2-40B4-BE49-F238E27FC236}">
                <a16:creationId xmlns:a16="http://schemas.microsoft.com/office/drawing/2014/main" id="{09A6E277-2AD5-65F6-7DAF-8F764416EAA5}"/>
              </a:ext>
            </a:extLst>
          </p:cNvPr>
          <p:cNvSpPr txBox="1"/>
          <p:nvPr/>
        </p:nvSpPr>
        <p:spPr>
          <a:xfrm>
            <a:off x="3296569" y="5794528"/>
            <a:ext cx="5609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>
                <a:solidFill>
                  <a:schemeClr val="bg1"/>
                </a:solidFill>
                <a:latin typeface="+mj-lt"/>
              </a:rPr>
              <a:t>Director: D. en C. Roberto Eswart Zagal Flores</a:t>
            </a:r>
          </a:p>
        </p:txBody>
      </p:sp>
    </p:spTree>
    <p:extLst>
      <p:ext uri="{BB962C8B-B14F-4D97-AF65-F5344CB8AC3E}">
        <p14:creationId xmlns:p14="http://schemas.microsoft.com/office/powerpoint/2010/main" val="91585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1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Freeform: Shape 21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248AF18-BBAC-0308-0FBB-923888B8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84" y="559813"/>
            <a:ext cx="3435338" cy="5577934"/>
          </a:xfrm>
        </p:spPr>
        <p:txBody>
          <a:bodyPr>
            <a:normAutofit/>
          </a:bodyPr>
          <a:lstStyle/>
          <a:p>
            <a:r>
              <a:rPr lang="es-MX"/>
              <a:t>Objetivos específicos </a:t>
            </a:r>
          </a:p>
        </p:txBody>
      </p:sp>
      <p:grpSp>
        <p:nvGrpSpPr>
          <p:cNvPr id="8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7821F1-BD67-C0E8-5F15-21AECDC5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s-MX" smtClean="0"/>
              <a:pPr>
                <a:spcAft>
                  <a:spcPts val="600"/>
                </a:spcAft>
              </a:pPr>
              <a:t>10</a:t>
            </a:fld>
            <a:endParaRPr lang="es-MX"/>
          </a:p>
        </p:txBody>
      </p:sp>
      <p:graphicFrame>
        <p:nvGraphicFramePr>
          <p:cNvPr id="84" name="Marcador de contenido 2">
            <a:extLst>
              <a:ext uri="{FF2B5EF4-FFF2-40B4-BE49-F238E27FC236}">
                <a16:creationId xmlns:a16="http://schemas.microsoft.com/office/drawing/2014/main" id="{705FDF35-EDC5-5FF8-7D9C-0642CBDE5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654889"/>
              </p:ext>
            </p:extLst>
          </p:nvPr>
        </p:nvGraphicFramePr>
        <p:xfrm>
          <a:off x="4384367" y="426241"/>
          <a:ext cx="7383564" cy="5808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216E78B-5008-4046-F47F-02446DF4571C}"/>
              </a:ext>
            </a:extLst>
          </p:cNvPr>
          <p:cNvSpPr txBox="1"/>
          <p:nvPr/>
        </p:nvSpPr>
        <p:spPr>
          <a:xfrm>
            <a:off x="4232313" y="624289"/>
            <a:ext cx="1053142" cy="784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pic>
        <p:nvPicPr>
          <p:cNvPr id="75" name="Imagen 75" descr="Icono&#10;&#10;Descripción generada automáticamente">
            <a:extLst>
              <a:ext uri="{FF2B5EF4-FFF2-40B4-BE49-F238E27FC236}">
                <a16:creationId xmlns:a16="http://schemas.microsoft.com/office/drawing/2014/main" id="{F62A6F99-9CC9-08DB-BC89-A55067A21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178" y="561622"/>
            <a:ext cx="705080" cy="695899"/>
          </a:xfrm>
          <a:prstGeom prst="rect">
            <a:avLst/>
          </a:prstGeom>
        </p:spPr>
      </p:pic>
      <p:pic>
        <p:nvPicPr>
          <p:cNvPr id="134" name="Imagen 75" descr="Icono&#10;&#10;Descripción generada automáticamente">
            <a:extLst>
              <a:ext uri="{FF2B5EF4-FFF2-40B4-BE49-F238E27FC236}">
                <a16:creationId xmlns:a16="http://schemas.microsoft.com/office/drawing/2014/main" id="{DC18C389-AFAD-3782-390D-ACF89FF132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177" y="2480733"/>
            <a:ext cx="705080" cy="695899"/>
          </a:xfrm>
          <a:prstGeom prst="rect">
            <a:avLst/>
          </a:prstGeom>
        </p:spPr>
      </p:pic>
      <p:pic>
        <p:nvPicPr>
          <p:cNvPr id="135" name="Imagen 75" descr="Icono&#10;&#10;Descripción generada automáticamente">
            <a:extLst>
              <a:ext uri="{FF2B5EF4-FFF2-40B4-BE49-F238E27FC236}">
                <a16:creationId xmlns:a16="http://schemas.microsoft.com/office/drawing/2014/main" id="{24F0071D-328C-D5E0-18D3-2AF71499E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178" y="1511770"/>
            <a:ext cx="705080" cy="695899"/>
          </a:xfrm>
          <a:prstGeom prst="rect">
            <a:avLst/>
          </a:prstGeom>
        </p:spPr>
      </p:pic>
      <p:pic>
        <p:nvPicPr>
          <p:cNvPr id="136" name="Imagen 75" descr="Icono&#10;&#10;Descripción generada automáticamente">
            <a:extLst>
              <a:ext uri="{FF2B5EF4-FFF2-40B4-BE49-F238E27FC236}">
                <a16:creationId xmlns:a16="http://schemas.microsoft.com/office/drawing/2014/main" id="{1659FB82-EAD2-59A6-CCA0-DC7EED4B2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178" y="3430881"/>
            <a:ext cx="705080" cy="695899"/>
          </a:xfrm>
          <a:prstGeom prst="rect">
            <a:avLst/>
          </a:prstGeom>
        </p:spPr>
      </p:pic>
      <p:pic>
        <p:nvPicPr>
          <p:cNvPr id="137" name="Imagen 75" descr="Icono&#10;&#10;Descripción generada automáticamente">
            <a:extLst>
              <a:ext uri="{FF2B5EF4-FFF2-40B4-BE49-F238E27FC236}">
                <a16:creationId xmlns:a16="http://schemas.microsoft.com/office/drawing/2014/main" id="{3D525143-879C-3182-BB22-46359C3C0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178" y="4409251"/>
            <a:ext cx="705080" cy="695899"/>
          </a:xfrm>
          <a:prstGeom prst="rect">
            <a:avLst/>
          </a:prstGeom>
        </p:spPr>
      </p:pic>
      <p:pic>
        <p:nvPicPr>
          <p:cNvPr id="138" name="Imagen 75" descr="Icono&#10;&#10;Descripción generada automáticamente">
            <a:extLst>
              <a:ext uri="{FF2B5EF4-FFF2-40B4-BE49-F238E27FC236}">
                <a16:creationId xmlns:a16="http://schemas.microsoft.com/office/drawing/2014/main" id="{49F5C2A1-CAE3-827C-938F-4F45C2993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178" y="5349992"/>
            <a:ext cx="705080" cy="6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859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27" name="Rectangle 226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Home - Medan Solutions">
            <a:extLst>
              <a:ext uri="{FF2B5EF4-FFF2-40B4-BE49-F238E27FC236}">
                <a16:creationId xmlns:a16="http://schemas.microsoft.com/office/drawing/2014/main" id="{CEF0C5BB-5ACB-7DD0-4645-0D9FE4CE59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16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34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4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46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9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6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F29FC2-933F-AD0A-0DC7-FD172E7A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9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B72B06D5-DE4F-A907-D2D3-BB6C354F170F}"/>
              </a:ext>
            </a:extLst>
          </p:cNvPr>
          <p:cNvSpPr txBox="1">
            <a:spLocks/>
          </p:cNvSpPr>
          <p:nvPr/>
        </p:nvSpPr>
        <p:spPr>
          <a:xfrm>
            <a:off x="1049152" y="2131149"/>
            <a:ext cx="10191942" cy="317303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MX" sz="6600">
                <a:solidFill>
                  <a:srgbClr val="FFFFFF"/>
                </a:solidFill>
              </a:rPr>
              <a:t>Tecnologías y herramientas utilizadas</a:t>
            </a:r>
          </a:p>
          <a:p>
            <a:pPr>
              <a:spcAft>
                <a:spcPts val="600"/>
              </a:spcAft>
            </a:pPr>
            <a:r>
              <a:rPr lang="es-MX" sz="6600">
                <a:solidFill>
                  <a:srgbClr val="FFFFFF"/>
                </a:solidFill>
              </a:rPr>
              <a:t> </a:t>
            </a:r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31994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72A55-1F42-3679-CDD5-B25FA82E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s-MX"/>
              <a:t>Tecnologías implementadas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C78345-1B3D-3A13-4EB3-264E1ECD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12</a:t>
            </a:fld>
            <a:endParaRPr lang="es-MX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9808B9C-337A-2E18-2822-6688453E812C}"/>
              </a:ext>
            </a:extLst>
          </p:cNvPr>
          <p:cNvSpPr/>
          <p:nvPr/>
        </p:nvSpPr>
        <p:spPr>
          <a:xfrm>
            <a:off x="855797" y="1969726"/>
            <a:ext cx="3088258" cy="407166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A7A679-B6F8-5743-1854-ABF5A28C2D3A}"/>
              </a:ext>
            </a:extLst>
          </p:cNvPr>
          <p:cNvSpPr txBox="1"/>
          <p:nvPr/>
        </p:nvSpPr>
        <p:spPr>
          <a:xfrm>
            <a:off x="1948521" y="146208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Diseño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637301E-C993-D5C5-3BE2-98B13B266641}"/>
              </a:ext>
            </a:extLst>
          </p:cNvPr>
          <p:cNvSpPr/>
          <p:nvPr/>
        </p:nvSpPr>
        <p:spPr>
          <a:xfrm>
            <a:off x="4694397" y="1969725"/>
            <a:ext cx="3088258" cy="4071669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13708A-65F0-D808-A2EB-43C43DF39079}"/>
              </a:ext>
            </a:extLst>
          </p:cNvPr>
          <p:cNvSpPr txBox="1"/>
          <p:nvPr/>
        </p:nvSpPr>
        <p:spPr>
          <a:xfrm>
            <a:off x="5620408" y="146208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Desarrollo</a:t>
            </a:r>
          </a:p>
        </p:txBody>
      </p:sp>
      <p:pic>
        <p:nvPicPr>
          <p:cNvPr id="9218" name="Picture 2" descr="Django, Desarrollo Web, Framework Web imagen png - imagen transparente  descarga gratuita">
            <a:extLst>
              <a:ext uri="{FF2B5EF4-FFF2-40B4-BE49-F238E27FC236}">
                <a16:creationId xmlns:a16="http://schemas.microsoft.com/office/drawing/2014/main" id="{CE9ACBE2-FFF3-7FAF-31E7-8234311F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7" b="90000" l="10000" r="90000">
                        <a14:foregroundMark x1="46667" y1="40714" x2="46667" y2="40714"/>
                        <a14:foregroundMark x1="49778" y1="44286" x2="49778" y2="35536"/>
                        <a14:foregroundMark x1="58333" y1="47500" x2="58667" y2="64643"/>
                        <a14:foregroundMark x1="50667" y1="51607" x2="45556" y2="62679"/>
                        <a14:foregroundMark x1="45556" y1="62679" x2="38000" y2="53929"/>
                        <a14:foregroundMark x1="38000" y1="53929" x2="43444" y2="46429"/>
                        <a14:foregroundMark x1="43444" y1="46429" x2="45222" y2="48393"/>
                        <a14:foregroundMark x1="58000" y1="30714" x2="58000" y2="30714"/>
                        <a14:foregroundMark x1="58333" y1="31250" x2="60333" y2="24643"/>
                        <a14:foregroundMark x1="56333" y1="76607" x2="60556" y2="70536"/>
                        <a14:foregroundMark x1="46667" y1="9643" x2="50333" y2="9643"/>
                        <a14:foregroundMark x1="48444" y1="89643" x2="54333" y2="89643"/>
                        <a14:foregroundMark x1="55111" y1="5357" x2="55111" y2="5357"/>
                        <a14:foregroundMark x1="55111" y1="5357" x2="55111" y2="5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684" y="4534001"/>
            <a:ext cx="1934114" cy="120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lotly Dash Reviews, Ratings, and Features - Gartner 2022">
            <a:extLst>
              <a:ext uri="{FF2B5EF4-FFF2-40B4-BE49-F238E27FC236}">
                <a16:creationId xmlns:a16="http://schemas.microsoft.com/office/drawing/2014/main" id="{49C08BA0-6D59-019C-AF6A-5D3E8F81B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750" y="4506075"/>
            <a:ext cx="1303487" cy="12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ss png imágenes | PNGWing">
            <a:extLst>
              <a:ext uri="{FF2B5EF4-FFF2-40B4-BE49-F238E27FC236}">
                <a16:creationId xmlns:a16="http://schemas.microsoft.com/office/drawing/2014/main" id="{DC6B0846-F7EE-C71E-2821-C13486A0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3056" l="6389" r="93333">
                        <a14:foregroundMark x1="48333" y1="68333" x2="47222" y2="19167"/>
                        <a14:foregroundMark x1="55278" y1="68611" x2="64167" y2="51111"/>
                        <a14:foregroundMark x1="64167" y1="51111" x2="43056" y2="56944"/>
                        <a14:foregroundMark x1="43056" y1="56944" x2="44167" y2="31111"/>
                        <a14:foregroundMark x1="44167" y1="31111" x2="50556" y2="45556"/>
                        <a14:foregroundMark x1="50556" y1="45556" x2="47222" y2="43611"/>
                        <a14:foregroundMark x1="60278" y1="66111" x2="58611" y2="48611"/>
                        <a14:foregroundMark x1="58611" y1="48611" x2="43889" y2="55833"/>
                        <a14:foregroundMark x1="35278" y1="41389" x2="35278" y2="41389"/>
                        <a14:foregroundMark x1="41111" y1="63333" x2="33611" y2="41944"/>
                        <a14:foregroundMark x1="52222" y1="73889" x2="31944" y2="67778"/>
                        <a14:foregroundMark x1="31944" y1="67778" x2="31667" y2="67500"/>
                        <a14:foregroundMark x1="41944" y1="28611" x2="39722" y2="26111"/>
                        <a14:foregroundMark x1="60000" y1="29167" x2="56944" y2="25000"/>
                        <a14:foregroundMark x1="47500" y1="7500" x2="47500" y2="7500"/>
                        <a14:foregroundMark x1="7222" y1="50000" x2="6389" y2="42500"/>
                        <a14:foregroundMark x1="47222" y1="93333" x2="51667" y2="91944"/>
                        <a14:foregroundMark x1="93333" y1="44722" x2="92222" y2="50556"/>
                        <a14:foregroundMark x1="64444" y1="61111" x2="60556" y2="39444"/>
                        <a14:foregroundMark x1="49444" y1="37222" x2="63889" y2="35833"/>
                        <a14:foregroundMark x1="39722" y1="28333" x2="56111" y2="27778"/>
                        <a14:foregroundMark x1="56111" y1="27778" x2="57222" y2="28056"/>
                        <a14:foregroundMark x1="37222" y1="36667" x2="63333" y2="42222"/>
                        <a14:foregroundMark x1="63333" y1="42222" x2="64444" y2="56667"/>
                        <a14:foregroundMark x1="64444" y1="56667" x2="55000" y2="68611"/>
                        <a14:foregroundMark x1="55000" y1="68611" x2="52222" y2="58889"/>
                        <a14:foregroundMark x1="57500" y1="70000" x2="65833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3" y="3350658"/>
            <a:ext cx="1240977" cy="124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B74EBF81-31D6-C3CB-BB53-E49AF943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83" y="2241815"/>
            <a:ext cx="1096517" cy="10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andas (software) - Wikipedia, la enciclopedia libre">
            <a:extLst>
              <a:ext uri="{FF2B5EF4-FFF2-40B4-BE49-F238E27FC236}">
                <a16:creationId xmlns:a16="http://schemas.microsoft.com/office/drawing/2014/main" id="{8FE45895-E5F6-CE6B-98F1-6775FE0C3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858" y="4337712"/>
            <a:ext cx="1252726" cy="143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Create HTML profiling reports from pandas DataFrame objects | PythonRepo">
            <a:extLst>
              <a:ext uri="{FF2B5EF4-FFF2-40B4-BE49-F238E27FC236}">
                <a16:creationId xmlns:a16="http://schemas.microsoft.com/office/drawing/2014/main" id="{CD251955-FE07-B262-01F3-ECEF40D36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97" y="2920792"/>
            <a:ext cx="1084767" cy="10847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83F1BAA-BFE8-894F-3855-E72E8607ACC9}"/>
              </a:ext>
            </a:extLst>
          </p:cNvPr>
          <p:cNvSpPr/>
          <p:nvPr/>
        </p:nvSpPr>
        <p:spPr>
          <a:xfrm>
            <a:off x="8455175" y="1969725"/>
            <a:ext cx="3088258" cy="4071669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CA72FCA-AF1C-B24C-B74A-E275A0BAFD14}"/>
              </a:ext>
            </a:extLst>
          </p:cNvPr>
          <p:cNvSpPr txBox="1"/>
          <p:nvPr/>
        </p:nvSpPr>
        <p:spPr>
          <a:xfrm>
            <a:off x="9605606" y="146208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/>
              <a:t>Datos</a:t>
            </a:r>
          </a:p>
        </p:txBody>
      </p:sp>
      <p:pic>
        <p:nvPicPr>
          <p:cNvPr id="9236" name="Picture 20" descr="Proyecto Jupyter - Wikipedia, la enciclopedia libre">
            <a:extLst>
              <a:ext uri="{FF2B5EF4-FFF2-40B4-BE49-F238E27FC236}">
                <a16:creationId xmlns:a16="http://schemas.microsoft.com/office/drawing/2014/main" id="{1D9BC57C-2125-F674-59E1-317395EF1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02" y="3696441"/>
            <a:ext cx="1106488" cy="12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Anaconda Icon - Anaconda Python Icon - Free Transparent PNG Clipart Images  Download">
            <a:extLst>
              <a:ext uri="{FF2B5EF4-FFF2-40B4-BE49-F238E27FC236}">
                <a16:creationId xmlns:a16="http://schemas.microsoft.com/office/drawing/2014/main" id="{C496C8F7-290D-D589-D95A-A2E41003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682" b="94091" l="5357" r="94405">
                        <a14:foregroundMark x1="26190" y1="20455" x2="24762" y2="19091"/>
                        <a14:foregroundMark x1="59048" y1="15227" x2="63929" y2="15795"/>
                        <a14:foregroundMark x1="70119" y1="15455" x2="83214" y2="38409"/>
                        <a14:foregroundMark x1="83214" y1="38409" x2="85833" y2="49773"/>
                        <a14:foregroundMark x1="85833" y1="49773" x2="84167" y2="64091"/>
                        <a14:foregroundMark x1="84167" y1="64091" x2="75833" y2="75341"/>
                        <a14:foregroundMark x1="75833" y1="75341" x2="37738" y2="88523"/>
                        <a14:foregroundMark x1="32500" y1="88409" x2="49762" y2="89205"/>
                        <a14:foregroundMark x1="49762" y1="89205" x2="77500" y2="78409"/>
                        <a14:foregroundMark x1="77500" y1="78409" x2="83929" y2="59205"/>
                        <a14:foregroundMark x1="83929" y1="59205" x2="82738" y2="33864"/>
                        <a14:foregroundMark x1="82738" y1="33864" x2="75714" y2="24091"/>
                        <a14:foregroundMark x1="75714" y1="24091" x2="56190" y2="12500"/>
                        <a14:foregroundMark x1="59048" y1="7955" x2="85952" y2="29318"/>
                        <a14:foregroundMark x1="85952" y1="29318" x2="92976" y2="43864"/>
                        <a14:foregroundMark x1="92976" y1="43864" x2="91786" y2="60682"/>
                        <a14:foregroundMark x1="91786" y1="60682" x2="84762" y2="76477"/>
                        <a14:foregroundMark x1="84762" y1="76477" x2="72500" y2="86023"/>
                        <a14:foregroundMark x1="72500" y1="86023" x2="41905" y2="92500"/>
                        <a14:foregroundMark x1="41905" y1="92500" x2="29405" y2="90341"/>
                        <a14:foregroundMark x1="29405" y1="90341" x2="26786" y2="80114"/>
                        <a14:foregroundMark x1="26786" y1="80114" x2="31548" y2="85682"/>
                        <a14:foregroundMark x1="31548" y1="85682" x2="31190" y2="86250"/>
                        <a14:foregroundMark x1="93929" y1="57500" x2="94405" y2="42045"/>
                        <a14:foregroundMark x1="44643" y1="93864" x2="50476" y2="94091"/>
                        <a14:foregroundMark x1="48690" y1="5682" x2="54405" y2="6136"/>
                        <a14:foregroundMark x1="40000" y1="12159" x2="40595" y2="13750"/>
                        <a14:foregroundMark x1="29762" y1="10568" x2="31310" y2="10341"/>
                        <a14:foregroundMark x1="35238" y1="21364" x2="35238" y2="21364"/>
                        <a14:foregroundMark x1="13690" y1="22500" x2="13690" y2="22500"/>
                        <a14:foregroundMark x1="14167" y1="34091" x2="14167" y2="34091"/>
                        <a14:foregroundMark x1="5357" y1="43523" x2="5357" y2="43523"/>
                        <a14:foregroundMark x1="16071" y1="43523" x2="16071" y2="43523"/>
                        <a14:foregroundMark x1="22500" y1="30341" x2="22500" y2="30341"/>
                        <a14:foregroundMark x1="11310" y1="51591" x2="11310" y2="51591"/>
                        <a14:foregroundMark x1="6667" y1="62159" x2="6667" y2="62159"/>
                        <a14:foregroundMark x1="14286" y1="66932" x2="14286" y2="66932"/>
                        <a14:foregroundMark x1="17143" y1="79205" x2="17143" y2="79205"/>
                        <a14:foregroundMark x1="23810" y1="72614" x2="23810" y2="72614"/>
                        <a14:foregroundMark x1="17619" y1="59205" x2="17619" y2="59205"/>
                        <a14:foregroundMark x1="59048" y1="5682" x2="59048" y2="5682"/>
                        <a14:backgroundMark x1="97381" y1="44205" x2="97619" y2="45000"/>
                        <a14:backgroundMark x1="97619" y1="54773" x2="97619" y2="53977"/>
                        <a14:backgroundMark x1="97500" y1="53977" x2="97976" y2="45114"/>
                        <a14:backgroundMark x1="97619" y1="46023" x2="97500" y2="45682"/>
                        <a14:backgroundMark x1="97500" y1="46818" x2="97500" y2="46818"/>
                        <a14:backgroundMark x1="97619" y1="47500" x2="97619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68" y="3226073"/>
            <a:ext cx="1252725" cy="131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go Mysql PNG Images, Free Download - Free Transparent PNG Logos">
            <a:extLst>
              <a:ext uri="{FF2B5EF4-FFF2-40B4-BE49-F238E27FC236}">
                <a16:creationId xmlns:a16="http://schemas.microsoft.com/office/drawing/2014/main" id="{237C31EE-3A07-398D-5F12-7D8245C0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82" y="2152285"/>
            <a:ext cx="1186047" cy="1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otstrap - Bootstrap 4 Logo Png - Free Transparent PNG Clipart Images  Download">
            <a:extLst>
              <a:ext uri="{FF2B5EF4-FFF2-40B4-BE49-F238E27FC236}">
                <a16:creationId xmlns:a16="http://schemas.microsoft.com/office/drawing/2014/main" id="{237F180A-C831-2726-85FE-375CE310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425" b="90232" l="4762" r="95238">
                        <a14:foregroundMark x1="7619" y1="37241" x2="7619" y2="37241"/>
                        <a14:foregroundMark x1="6548" y1="50061" x2="6548" y2="50061"/>
                        <a14:foregroundMark x1="5952" y1="61661" x2="5952" y2="61661"/>
                        <a14:foregroundMark x1="5357" y1="36752" x2="5357" y2="36752"/>
                        <a14:foregroundMark x1="51310" y1="90598" x2="51310" y2="90598"/>
                        <a14:foregroundMark x1="51548" y1="8547" x2="51548" y2="8547"/>
                        <a14:foregroundMark x1="42500" y1="40537" x2="42500" y2="40537"/>
                        <a14:foregroundMark x1="47262" y1="37363" x2="51190" y2="36630"/>
                        <a14:foregroundMark x1="51429" y1="25641" x2="51429" y2="25641"/>
                        <a14:foregroundMark x1="50952" y1="26129" x2="50952" y2="26129"/>
                        <a14:foregroundMark x1="50952" y1="26129" x2="39286" y2="29426"/>
                        <a14:foregroundMark x1="39286" y1="29426" x2="48214" y2="42735"/>
                        <a14:foregroundMark x1="48214" y1="42735" x2="60952" y2="44322"/>
                        <a14:foregroundMark x1="60952" y1="44322" x2="55833" y2="30525"/>
                        <a14:foregroundMark x1="55833" y1="30525" x2="45119" y2="26374"/>
                        <a14:foregroundMark x1="45119" y1="26374" x2="45119" y2="26374"/>
                        <a14:foregroundMark x1="57143" y1="49206" x2="49762" y2="44933"/>
                        <a14:foregroundMark x1="49762" y1="44933" x2="62381" y2="39927"/>
                        <a14:foregroundMark x1="62381" y1="39927" x2="34524" y2="33455"/>
                        <a14:foregroundMark x1="34524" y1="33455" x2="41905" y2="32112"/>
                        <a14:foregroundMark x1="41905" y1="32112" x2="45714" y2="34310"/>
                        <a14:foregroundMark x1="60119" y1="45177" x2="64524" y2="38584"/>
                        <a14:foregroundMark x1="64524" y1="38584" x2="65238" y2="43834"/>
                        <a14:foregroundMark x1="37143" y1="41270" x2="34405" y2="32479"/>
                        <a14:foregroundMark x1="34405" y1="32479" x2="41786" y2="26862"/>
                        <a14:foregroundMark x1="41786" y1="26862" x2="41786" y2="26862"/>
                        <a14:foregroundMark x1="60119" y1="32234" x2="68333" y2="38217"/>
                        <a14:foregroundMark x1="68333" y1="38217" x2="67024" y2="38339"/>
                        <a14:foregroundMark x1="92443" y1="55932" x2="92738" y2="61172"/>
                        <a14:foregroundMark x1="92366" y1="54579" x2="92387" y2="54945"/>
                        <a14:foregroundMark x1="91190" y1="33700" x2="92366" y2="54579"/>
                        <a14:foregroundMark x1="92738" y1="61172" x2="92024" y2="62515"/>
                        <a14:foregroundMark x1="93929" y1="37607" x2="93929" y2="37607"/>
                        <a14:foregroundMark x1="94643" y1="48596" x2="94643" y2="48596"/>
                        <a14:foregroundMark x1="94881" y1="36874" x2="94881" y2="36874"/>
                        <a14:foregroundMark x1="95357" y1="61538" x2="95357" y2="61538"/>
                        <a14:foregroundMark x1="4762" y1="36996" x2="4762" y2="36996"/>
                        <a14:backgroundMark x1="92262" y1="54945" x2="92262" y2="54945"/>
                        <a14:backgroundMark x1="92381" y1="55311" x2="92857" y2="55067"/>
                        <a14:backgroundMark x1="92500" y1="54945" x2="92500" y2="54945"/>
                        <a14:backgroundMark x1="92381" y1="54579" x2="92381" y2="54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750" y="2152285"/>
            <a:ext cx="1421580" cy="138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8786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6" name="Rectangle 7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37" name="Freeform: Shape 7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238" name="Freeform: Shape 7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239" name="Freeform: Shape 7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24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4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8242" name="Rectangle 9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43" name="Rectangle 9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44" name="Rectangle 100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La Importancia De La Base De Datos En El Desarrollo Software">
            <a:extLst>
              <a:ext uri="{FF2B5EF4-FFF2-40B4-BE49-F238E27FC236}">
                <a16:creationId xmlns:a16="http://schemas.microsoft.com/office/drawing/2014/main" id="{2A827581-D7F2-F57C-FE2D-A3DECF3D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0"/>
            <a:ext cx="12207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4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4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3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0DB1E0-F229-2211-A2FF-81E780CD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9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CCD08778-4B06-117B-0458-480AAA4505EC}"/>
              </a:ext>
            </a:extLst>
          </p:cNvPr>
          <p:cNvSpPr txBox="1">
            <a:spLocks/>
          </p:cNvSpPr>
          <p:nvPr/>
        </p:nvSpPr>
        <p:spPr>
          <a:xfrm>
            <a:off x="994404" y="731041"/>
            <a:ext cx="10191942" cy="31730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MX" sz="6600">
                <a:solidFill>
                  <a:srgbClr val="FFFFFF"/>
                </a:solidFill>
              </a:rPr>
              <a:t>Tratamiento de Datos</a:t>
            </a:r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799395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B2FEF-FFE8-B4EC-FDF4-5885D8FB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14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7A74B1-67B8-E2A5-06BB-B9C8D953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935" y="4978545"/>
            <a:ext cx="4403174" cy="132556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415C67D-3518-ACD1-9471-F7CFD84E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21" y="77638"/>
            <a:ext cx="4082341" cy="684011"/>
          </a:xfrm>
        </p:spPr>
        <p:txBody>
          <a:bodyPr>
            <a:noAutofit/>
          </a:bodyPr>
          <a:lstStyle/>
          <a:p>
            <a:pPr algn="ctr"/>
            <a:r>
              <a:rPr lang="es-MX" sz="2400">
                <a:solidFill>
                  <a:schemeClr val="tx1">
                    <a:lumMod val="95000"/>
                    <a:lumOff val="5000"/>
                  </a:schemeClr>
                </a:solidFill>
              </a:rPr>
              <a:t>Dataset original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293ACA-350F-6782-BE96-41CD57951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21" y="695179"/>
            <a:ext cx="4096322" cy="1352739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0A6D27E9-04FF-6B9C-1E2B-5921C1A779BF}"/>
              </a:ext>
            </a:extLst>
          </p:cNvPr>
          <p:cNvSpPr txBox="1">
            <a:spLocks/>
          </p:cNvSpPr>
          <p:nvPr/>
        </p:nvSpPr>
        <p:spPr>
          <a:xfrm>
            <a:off x="7400768" y="4105369"/>
            <a:ext cx="4082341" cy="116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>
                <a:solidFill>
                  <a:schemeClr val="tx1">
                    <a:lumMod val="95000"/>
                    <a:lumOff val="5000"/>
                  </a:schemeClr>
                </a:solidFill>
              </a:rPr>
              <a:t>Normalización de la base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BEC67E0-EB65-9DB8-F72F-7DC8C8C0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866" y="2728815"/>
            <a:ext cx="3534268" cy="1400370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89363AD-97F8-B9BE-87E8-79FCEEC5C257}"/>
              </a:ext>
            </a:extLst>
          </p:cNvPr>
          <p:cNvSpPr txBox="1">
            <a:spLocks/>
          </p:cNvSpPr>
          <p:nvPr/>
        </p:nvSpPr>
        <p:spPr>
          <a:xfrm>
            <a:off x="4054829" y="1804311"/>
            <a:ext cx="4082341" cy="116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>
                <a:solidFill>
                  <a:schemeClr val="tx1">
                    <a:lumMod val="95000"/>
                    <a:lumOff val="5000"/>
                  </a:schemeClr>
                </a:solidFill>
              </a:rPr>
              <a:t>Limpieza de datos </a:t>
            </a:r>
          </a:p>
        </p:txBody>
      </p:sp>
      <p:sp>
        <p:nvSpPr>
          <p:cNvPr id="18" name="Flecha: doblada 17">
            <a:extLst>
              <a:ext uri="{FF2B5EF4-FFF2-40B4-BE49-F238E27FC236}">
                <a16:creationId xmlns:a16="http://schemas.microsoft.com/office/drawing/2014/main" id="{D2304E22-C01A-8CDF-2E7C-39D1E9DFA8BC}"/>
              </a:ext>
            </a:extLst>
          </p:cNvPr>
          <p:cNvSpPr/>
          <p:nvPr/>
        </p:nvSpPr>
        <p:spPr>
          <a:xfrm rot="5400000">
            <a:off x="4597880" y="1418073"/>
            <a:ext cx="543464" cy="5693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83B18523-EB3B-789A-76FF-D585D7C06EFA}"/>
              </a:ext>
            </a:extLst>
          </p:cNvPr>
          <p:cNvSpPr/>
          <p:nvPr/>
        </p:nvSpPr>
        <p:spPr>
          <a:xfrm rot="5400000">
            <a:off x="8037965" y="3713822"/>
            <a:ext cx="543464" cy="5693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BCCA696-7EB7-C73D-03C0-A332A7F8C0AD}"/>
              </a:ext>
            </a:extLst>
          </p:cNvPr>
          <p:cNvSpPr txBox="1"/>
          <p:nvPr/>
        </p:nvSpPr>
        <p:spPr>
          <a:xfrm>
            <a:off x="838695" y="2089387"/>
            <a:ext cx="293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Recuperado de: Portal de datos abiertos </a:t>
            </a:r>
            <a:r>
              <a:rPr lang="es-MX" sz="1200" dirty="0">
                <a:hlinkClick r:id="rId6"/>
              </a:rPr>
              <a:t>https://datos.cdmx.gob.mx/dataset/carpetas-de-investigacion-pgj-cdmx</a:t>
            </a:r>
            <a:r>
              <a:rPr lang="es-MX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57416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75069-BB4A-6A49-CD64-49D68A4A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528" y="2844944"/>
            <a:ext cx="3761509" cy="1168111"/>
          </a:xfrm>
        </p:spPr>
        <p:txBody>
          <a:bodyPr>
            <a:normAutofit fontScale="90000"/>
          </a:bodyPr>
          <a:lstStyle/>
          <a:p>
            <a:r>
              <a:rPr lang="es-MX"/>
              <a:t>Diseño de la base de datos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8B48E7-9C0A-D118-61D5-B8D4F76B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15</a:t>
            </a:fld>
            <a:endParaRPr lang="es-MX"/>
          </a:p>
        </p:txBody>
      </p:sp>
      <p:pic>
        <p:nvPicPr>
          <p:cNvPr id="16" name="Imagen 1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048D1DC1-36F4-A606-AEAD-2C56D7EA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99" y="425123"/>
            <a:ext cx="6673961" cy="60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1816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ctangle 38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04" name="Rectangle 403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8" name="Picture 10" descr="Building an Organizational Appetite for Needs Assessment: Q&amp;A With Lynn  Lewis | ATD">
            <a:extLst>
              <a:ext uri="{FF2B5EF4-FFF2-40B4-BE49-F238E27FC236}">
                <a16:creationId xmlns:a16="http://schemas.microsoft.com/office/drawing/2014/main" id="{76BA4380-AFE2-39DE-8A81-BE03F680F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" r="-1" b="3160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7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08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7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1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7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222CB1-82BC-A32F-5BE4-A13B3574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9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ED076BFF-AB4F-3D50-C34F-366356EFC10A}"/>
              </a:ext>
            </a:extLst>
          </p:cNvPr>
          <p:cNvSpPr txBox="1">
            <a:spLocks/>
          </p:cNvSpPr>
          <p:nvPr/>
        </p:nvSpPr>
        <p:spPr>
          <a:xfrm>
            <a:off x="994404" y="731041"/>
            <a:ext cx="10191942" cy="31730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MX" sz="6600">
                <a:solidFill>
                  <a:srgbClr val="FFFFFF"/>
                </a:solidFill>
              </a:rPr>
              <a:t>Desarrollo</a:t>
            </a:r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7474221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4E0C2-F74B-7B38-05BD-A2065412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92"/>
            <a:ext cx="10515600" cy="1325563"/>
          </a:xfrm>
        </p:spPr>
        <p:txBody>
          <a:bodyPr/>
          <a:lstStyle/>
          <a:p>
            <a:pPr algn="ctr"/>
            <a:r>
              <a:rPr lang="es-ES"/>
              <a:t>Pruebas unitarias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D7F968-4C65-B471-DCC2-4EE06A46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17</a:t>
            </a:fld>
            <a:endParaRPr lang="es-MX"/>
          </a:p>
        </p:txBody>
      </p:sp>
      <p:pic>
        <p:nvPicPr>
          <p:cNvPr id="5" name="Imagen 5" descr="Interfaz de usuario gráfica, Mapa&#10;&#10;Descripción generada automáticamente">
            <a:extLst>
              <a:ext uri="{FF2B5EF4-FFF2-40B4-BE49-F238E27FC236}">
                <a16:creationId xmlns:a16="http://schemas.microsoft.com/office/drawing/2014/main" id="{60E330D8-24F6-18A5-FDC5-635BF034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11" y="3126515"/>
            <a:ext cx="5921962" cy="3323710"/>
          </a:xfrm>
          <a:prstGeom prst="rect">
            <a:avLst/>
          </a:prstGeom>
        </p:spPr>
      </p:pic>
      <p:pic>
        <p:nvPicPr>
          <p:cNvPr id="7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F56EBB-F989-5F64-7685-9A395EEB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64" y="1243941"/>
            <a:ext cx="5920755" cy="338543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28AF7A2-543E-C36E-B360-094F353ACF7C}"/>
              </a:ext>
            </a:extLst>
          </p:cNvPr>
          <p:cNvSpPr txBox="1"/>
          <p:nvPr/>
        </p:nvSpPr>
        <p:spPr>
          <a:xfrm>
            <a:off x="55217" y="4527826"/>
            <a:ext cx="41744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100" dirty="0">
                <a:cs typeface="Arial"/>
              </a:rPr>
              <a:t>Realizado con datos del Portal de datos abiertos de la CDMX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82FAF5-E492-FA05-4F79-C3BF942130F7}"/>
              </a:ext>
            </a:extLst>
          </p:cNvPr>
          <p:cNvSpPr txBox="1"/>
          <p:nvPr/>
        </p:nvSpPr>
        <p:spPr>
          <a:xfrm>
            <a:off x="5941391" y="6361043"/>
            <a:ext cx="41744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100" dirty="0">
                <a:cs typeface="Arial"/>
              </a:rPr>
              <a:t>Realizado con datos del Portal de datos abiertos de la CDMX</a:t>
            </a:r>
          </a:p>
        </p:txBody>
      </p:sp>
    </p:spTree>
    <p:extLst>
      <p:ext uri="{BB962C8B-B14F-4D97-AF65-F5344CB8AC3E}">
        <p14:creationId xmlns:p14="http://schemas.microsoft.com/office/powerpoint/2010/main" val="42199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DED10-DD6D-0D16-45A8-15C2C5B1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Servidor Django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5E5B22-9B8B-4AB9-265C-3B3077C5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18</a:t>
            </a:fld>
            <a:endParaRPr lang="es-MX"/>
          </a:p>
        </p:txBody>
      </p:sp>
      <p:pic>
        <p:nvPicPr>
          <p:cNvPr id="5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6ACB30F-9C2C-E607-44AC-C13EEDF9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956" y="2100977"/>
            <a:ext cx="8942681" cy="35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032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1B9FE-2038-516D-D3FF-B0B31DA0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Algoritmos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E09E6D-36C2-DCCB-774D-E55C1A271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92" y="1164613"/>
            <a:ext cx="4961262" cy="24417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err="1">
                <a:cs typeface="Arial"/>
              </a:rPr>
              <a:t>Dbscan</a:t>
            </a:r>
          </a:p>
          <a:p>
            <a:pPr marL="0" indent="0" algn="just">
              <a:buNone/>
            </a:pPr>
            <a:r>
              <a:rPr lang="es-ES" sz="1800">
                <a:ea typeface="+mn-lt"/>
                <a:cs typeface="+mn-lt"/>
              </a:rPr>
              <a:t>Es un algoritmo de agrupamiento basado en densidad porque encuentra un número de grupos comenzando por una estimación de la distribución de densidad de los nodos correspondientes. </a:t>
            </a:r>
            <a:endParaRPr lang="es-ES" sz="1800">
              <a:cs typeface="Arial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01D8F4-B2B7-6048-F22B-32ACF67D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19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617FCE8-6DFA-2A7F-8216-9C52E06315A6}"/>
              </a:ext>
            </a:extLst>
          </p:cNvPr>
          <p:cNvSpPr txBox="1">
            <a:spLocks/>
          </p:cNvSpPr>
          <p:nvPr/>
        </p:nvSpPr>
        <p:spPr>
          <a:xfrm>
            <a:off x="6425589" y="4080409"/>
            <a:ext cx="4860274" cy="2680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err="1">
                <a:cs typeface="Arial"/>
              </a:rPr>
              <a:t>MeanShift</a:t>
            </a:r>
            <a:endParaRPr lang="es-ES">
              <a:cs typeface="Arial"/>
            </a:endParaRPr>
          </a:p>
          <a:p>
            <a:pPr marL="0" indent="0" algn="just">
              <a:buNone/>
            </a:pPr>
            <a:r>
              <a:rPr lang="es-ES" sz="1800">
                <a:ea typeface="+mn-lt"/>
                <a:cs typeface="+mn-lt"/>
              </a:rPr>
              <a:t>La agrupación Mean Shift es un algoritmo basado en ventanas deslizantes que intenta encontrar áreas densas de puntos de datos.</a:t>
            </a:r>
            <a:endParaRPr lang="es-ES" sz="1800">
              <a:cs typeface="Arial"/>
            </a:endParaRPr>
          </a:p>
          <a:p>
            <a:endParaRPr lang="es-ES">
              <a:cs typeface="Arial"/>
            </a:endParaRPr>
          </a:p>
        </p:txBody>
      </p:sp>
      <p:pic>
        <p:nvPicPr>
          <p:cNvPr id="9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E3A804A-E1D0-D0EE-C7DC-CA4AE854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51" y="3892003"/>
            <a:ext cx="3092069" cy="2250527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4DB8F9F6-2419-5CCA-B7E9-DEA08F0ED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9" r="194" b="-365"/>
          <a:stretch/>
        </p:blipFill>
        <p:spPr>
          <a:xfrm>
            <a:off x="1116376" y="1683021"/>
            <a:ext cx="3615377" cy="17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4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7" name="Rectangle 15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8" name="Rectangle 15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79" name="Top Left">
            <a:extLst>
              <a:ext uri="{FF2B5EF4-FFF2-40B4-BE49-F238E27FC236}">
                <a16:creationId xmlns:a16="http://schemas.microsoft.com/office/drawing/2014/main" id="{D6CB783F-4879-4A56-B28A-1E2C9A95D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80" name="Freeform: Shape 159">
              <a:extLst>
                <a:ext uri="{FF2B5EF4-FFF2-40B4-BE49-F238E27FC236}">
                  <a16:creationId xmlns:a16="http://schemas.microsoft.com/office/drawing/2014/main" id="{F03B7790-AC1F-4C9E-82A5-0D3ED9135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81" name="Freeform: Shape 160">
              <a:extLst>
                <a:ext uri="{FF2B5EF4-FFF2-40B4-BE49-F238E27FC236}">
                  <a16:creationId xmlns:a16="http://schemas.microsoft.com/office/drawing/2014/main" id="{24F41532-E3DD-4685-AF21-DC5A504FC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161">
              <a:extLst>
                <a:ext uri="{FF2B5EF4-FFF2-40B4-BE49-F238E27FC236}">
                  <a16:creationId xmlns:a16="http://schemas.microsoft.com/office/drawing/2014/main" id="{E5153570-165D-4616-83D8-9A81A8594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162">
              <a:extLst>
                <a:ext uri="{FF2B5EF4-FFF2-40B4-BE49-F238E27FC236}">
                  <a16:creationId xmlns:a16="http://schemas.microsoft.com/office/drawing/2014/main" id="{78D218DB-9E8A-400D-A93E-5F3A437B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163">
              <a:extLst>
                <a:ext uri="{FF2B5EF4-FFF2-40B4-BE49-F238E27FC236}">
                  <a16:creationId xmlns:a16="http://schemas.microsoft.com/office/drawing/2014/main" id="{7FD9BE2F-E553-4E8C-A576-FF0883CD7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164">
              <a:extLst>
                <a:ext uri="{FF2B5EF4-FFF2-40B4-BE49-F238E27FC236}">
                  <a16:creationId xmlns:a16="http://schemas.microsoft.com/office/drawing/2014/main" id="{1DB66DC4-9D1C-4972-9B69-92E0B38ED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165">
              <a:extLst>
                <a:ext uri="{FF2B5EF4-FFF2-40B4-BE49-F238E27FC236}">
                  <a16:creationId xmlns:a16="http://schemas.microsoft.com/office/drawing/2014/main" id="{458D61B9-00C6-41E7-8666-EE5685A6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166">
              <a:extLst>
                <a:ext uri="{FF2B5EF4-FFF2-40B4-BE49-F238E27FC236}">
                  <a16:creationId xmlns:a16="http://schemas.microsoft.com/office/drawing/2014/main" id="{60701468-47AF-4411-BA59-AE2B83A64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39CA1ED-ED15-8F2F-51C8-BF216200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41024"/>
            <a:ext cx="3812079" cy="1041158"/>
          </a:xfrm>
        </p:spPr>
        <p:txBody>
          <a:bodyPr anchor="t">
            <a:normAutofit/>
          </a:bodyPr>
          <a:lstStyle/>
          <a:p>
            <a:r>
              <a:rPr lang="es-MX"/>
              <a:t>Programa</a:t>
            </a:r>
          </a:p>
        </p:txBody>
      </p:sp>
      <p:grpSp>
        <p:nvGrpSpPr>
          <p:cNvPr id="488" name="Bottom Right">
            <a:extLst>
              <a:ext uri="{FF2B5EF4-FFF2-40B4-BE49-F238E27FC236}">
                <a16:creationId xmlns:a16="http://schemas.microsoft.com/office/drawing/2014/main" id="{9028FA34-8D15-405C-A297-54A197D40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89" name="Freeform: Shape 169">
              <a:extLst>
                <a:ext uri="{FF2B5EF4-FFF2-40B4-BE49-F238E27FC236}">
                  <a16:creationId xmlns:a16="http://schemas.microsoft.com/office/drawing/2014/main" id="{8AED69D7-BD1D-491F-835F-95796C4DF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90" name="Graphic 157">
              <a:extLst>
                <a:ext uri="{FF2B5EF4-FFF2-40B4-BE49-F238E27FC236}">
                  <a16:creationId xmlns:a16="http://schemas.microsoft.com/office/drawing/2014/main" id="{9E8BC73D-4B2E-4536-8B48-265F656A8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91" name="Freeform: Shape 172">
                <a:extLst>
                  <a:ext uri="{FF2B5EF4-FFF2-40B4-BE49-F238E27FC236}">
                    <a16:creationId xmlns:a16="http://schemas.microsoft.com/office/drawing/2014/main" id="{3DD0BD99-2EC5-440C-A81F-C604BF41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173">
                <a:extLst>
                  <a:ext uri="{FF2B5EF4-FFF2-40B4-BE49-F238E27FC236}">
                    <a16:creationId xmlns:a16="http://schemas.microsoft.com/office/drawing/2014/main" id="{4BDB05EC-0C9A-43B3-A6AB-3D4A0C970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174">
                <a:extLst>
                  <a:ext uri="{FF2B5EF4-FFF2-40B4-BE49-F238E27FC236}">
                    <a16:creationId xmlns:a16="http://schemas.microsoft.com/office/drawing/2014/main" id="{D0EC4D5A-F9ED-429B-8EFF-D45EA716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175">
                <a:extLst>
                  <a:ext uri="{FF2B5EF4-FFF2-40B4-BE49-F238E27FC236}">
                    <a16:creationId xmlns:a16="http://schemas.microsoft.com/office/drawing/2014/main" id="{D8E5202A-45FC-4ACF-A728-CEE4E4842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176">
                <a:extLst>
                  <a:ext uri="{FF2B5EF4-FFF2-40B4-BE49-F238E27FC236}">
                    <a16:creationId xmlns:a16="http://schemas.microsoft.com/office/drawing/2014/main" id="{61AE8ADB-4E56-4A59-94AA-54D5CD603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4A7AC17-663B-456E-984D-5322ADFA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178">
                <a:extLst>
                  <a:ext uri="{FF2B5EF4-FFF2-40B4-BE49-F238E27FC236}">
                    <a16:creationId xmlns:a16="http://schemas.microsoft.com/office/drawing/2014/main" id="{B2E6C460-0C43-446E-A206-1C62381E8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7" name="Freeform: Shape 171">
              <a:extLst>
                <a:ext uri="{FF2B5EF4-FFF2-40B4-BE49-F238E27FC236}">
                  <a16:creationId xmlns:a16="http://schemas.microsoft.com/office/drawing/2014/main" id="{667203C1-C538-43DB-ADAF-111F27A2B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0A808B1-05CA-3585-B32A-642150E2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578" y="1874471"/>
            <a:ext cx="4617339" cy="430416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 dirty="0">
                <a:latin typeface="Abadi" panose="020B0604020104020204" pitchFamily="34" charset="0"/>
              </a:rPr>
              <a:t>Recapitulación </a:t>
            </a:r>
            <a:endParaRPr lang="es-MX" sz="220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 dirty="0">
                <a:latin typeface="Abadi" panose="020B0604020104020204" pitchFamily="34" charset="0"/>
              </a:rPr>
              <a:t>Solución propuesta</a:t>
            </a:r>
            <a:endParaRPr lang="es-MX" sz="220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 dirty="0">
                <a:latin typeface="Abadi" panose="020B0604020104020204" pitchFamily="34" charset="0"/>
              </a:rPr>
              <a:t>Objetivos</a:t>
            </a:r>
            <a:endParaRPr lang="es-MX" sz="220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 dirty="0">
                <a:latin typeface="Abadi" panose="020B0604020104020204" pitchFamily="34" charset="0"/>
              </a:rPr>
              <a:t>Tecnologías y herramientas utilizadas</a:t>
            </a:r>
            <a:endParaRPr lang="es-MX" sz="220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 dirty="0">
                <a:latin typeface="Abadi" panose="020B0604020104020204" pitchFamily="34" charset="0"/>
              </a:rPr>
              <a:t>Tratamiento de Datos</a:t>
            </a:r>
            <a:endParaRPr lang="es-MX" sz="220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 dirty="0">
                <a:latin typeface="Abadi" panose="020B0604020104020204" pitchFamily="34" charset="0"/>
              </a:rPr>
              <a:t>Desarrollo e implementación </a:t>
            </a:r>
            <a:endParaRPr lang="es-MX" sz="220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 dirty="0">
                <a:latin typeface="Abadi" panose="020B0604020104020204" pitchFamily="34" charset="0"/>
              </a:rPr>
              <a:t>Resultados</a:t>
            </a:r>
            <a:endParaRPr lang="es-MX" sz="220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 dirty="0">
                <a:latin typeface="Abadi" panose="020B0604020104020204" pitchFamily="34" charset="0"/>
              </a:rPr>
              <a:t>Trabajo a futuro</a:t>
            </a:r>
            <a:endParaRPr lang="es-MX" sz="2200">
              <a:latin typeface="Abadi" panose="020B0604020104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9437386-2BD2-4AB8-A419-E5FD333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798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6"/>
            <a:chOff x="4114800" y="1423987"/>
            <a:chExt cx="3961542" cy="4007547"/>
          </a:xfrm>
          <a:noFill/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1C8A8034-FB93-D131-EAAA-D2CFBCC1ED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4448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75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02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Título 1">
            <a:extLst>
              <a:ext uri="{FF2B5EF4-FFF2-40B4-BE49-F238E27FC236}">
                <a16:creationId xmlns:a16="http://schemas.microsoft.com/office/drawing/2014/main" id="{B6C3CBDE-4A54-BCAC-1150-6E804D660C3C}"/>
              </a:ext>
            </a:extLst>
          </p:cNvPr>
          <p:cNvSpPr txBox="1">
            <a:spLocks/>
          </p:cNvSpPr>
          <p:nvPr/>
        </p:nvSpPr>
        <p:spPr>
          <a:xfrm>
            <a:off x="3110952" y="2918566"/>
            <a:ext cx="5979379" cy="84498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Resultados</a:t>
            </a:r>
            <a:endParaRPr lang="es-ES">
              <a:ea typeface="+mj-ea"/>
              <a:cs typeface="+mj-cs"/>
            </a:endParaRPr>
          </a:p>
        </p:txBody>
      </p:sp>
      <p:grpSp>
        <p:nvGrpSpPr>
          <p:cNvPr id="21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F707D1-A9EE-3EC2-8077-9FB4A6EB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9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225253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AB138-7F56-CA46-B7C2-5F94111F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DataCriming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63AD7C-80C8-91ED-0AA2-D901008B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21</a:t>
            </a:fld>
            <a:endParaRPr lang="es-MX"/>
          </a:p>
        </p:txBody>
      </p:sp>
      <p:pic>
        <p:nvPicPr>
          <p:cNvPr id="5" name="Imagen 5" descr="Imagen que contiene arma, cuchillo&#10;&#10;Descripción generada automáticamente">
            <a:extLst>
              <a:ext uri="{FF2B5EF4-FFF2-40B4-BE49-F238E27FC236}">
                <a16:creationId xmlns:a16="http://schemas.microsoft.com/office/drawing/2014/main" id="{8D2C3CC8-B7A6-A79E-D893-0ABD48487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57" y="1526163"/>
            <a:ext cx="8280000" cy="46664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FD8750B-0B1E-9F6A-2666-59569DD78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759" y="1862093"/>
            <a:ext cx="2520000" cy="38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9847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C6328-FF0D-364C-703B-88E9D365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Análisis Geoespacial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74CB8-A3FC-EDA5-F82D-CF361838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22</a:t>
            </a:fld>
            <a:endParaRPr lang="es-MX"/>
          </a:p>
        </p:txBody>
      </p:sp>
      <p:pic>
        <p:nvPicPr>
          <p:cNvPr id="5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69FE6088-D906-9376-A30F-D6E5FAD8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0" y="1690686"/>
            <a:ext cx="8280000" cy="46646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42D0877-5D72-7690-6760-444601D3A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220" y="2107711"/>
            <a:ext cx="2520000" cy="38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7330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79034-5990-2EAE-750A-713AACAF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Análisis de tendencias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DEDF36-7B75-41AD-5427-524F0030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23</a:t>
            </a:fld>
            <a:endParaRPr lang="es-MX"/>
          </a:p>
        </p:txBody>
      </p:sp>
      <p:pic>
        <p:nvPicPr>
          <p:cNvPr id="5" name="Imagen 5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393DFD3B-381F-A1D6-F974-25596DF1D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1" y="1703360"/>
            <a:ext cx="8280000" cy="4652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99E393-A7A8-9A91-55B7-48FE073D5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929" y="2114563"/>
            <a:ext cx="2520000" cy="38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9132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61BBD-A035-9F78-A699-88E6DF6E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Análisis exploratorio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40B3E0-B905-ABAB-E8A3-F813137A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24</a:t>
            </a:fld>
            <a:endParaRPr lang="es-MX"/>
          </a:p>
        </p:txBody>
      </p:sp>
      <p:pic>
        <p:nvPicPr>
          <p:cNvPr id="5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5189000-2CCD-3972-94C3-11E9819B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8" y="1690688"/>
            <a:ext cx="8280000" cy="4654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2FEB6DD-AC3A-C06F-6923-88D53FCFD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52" y="2102671"/>
            <a:ext cx="2520000" cy="38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1330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6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0" name="Freeform: Shape 69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11" name="Freeform: Shape 7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12" name="Freeform: Shape 7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4" name="Freeform: Shape 76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77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78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79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80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81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82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22" name="Freeform: Shape 8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86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87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88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89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90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91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29" name="Rectangle 93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0" name="Rectangle 95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1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32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233" name="Freeform: Shape 100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34" name="Freeform: Shape 101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102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103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104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105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106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107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108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109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110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111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112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113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114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115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116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117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1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2" name="Freeform: Shape 120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22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53" name="Freeform: Shape 123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124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125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126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127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128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129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0" name="Freeform: Shape 122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61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9F2091-EF97-CF33-5697-D956596B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 smtClean="0"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latin typeface="+mn-lt"/>
            </a:endParaRPr>
          </a:p>
        </p:txBody>
      </p:sp>
      <p:sp>
        <p:nvSpPr>
          <p:cNvPr id="262" name="Título 1">
            <a:extLst>
              <a:ext uri="{FF2B5EF4-FFF2-40B4-BE49-F238E27FC236}">
                <a16:creationId xmlns:a16="http://schemas.microsoft.com/office/drawing/2014/main" id="{EA5D7813-2A29-40CA-0040-8C622DBF8C93}"/>
              </a:ext>
            </a:extLst>
          </p:cNvPr>
          <p:cNvSpPr txBox="1">
            <a:spLocks/>
          </p:cNvSpPr>
          <p:nvPr/>
        </p:nvSpPr>
        <p:spPr>
          <a:xfrm>
            <a:off x="1000186" y="747797"/>
            <a:ext cx="10191942" cy="2002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MX" sz="6600">
                <a:solidFill>
                  <a:schemeClr val="tx1"/>
                </a:solidFill>
              </a:rPr>
              <a:t>Por su atención</a:t>
            </a:r>
            <a:endParaRPr lang="en-US" sz="6600" kern="120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88298D-8FDD-46D6-8365-9A0196A90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64" y="3309067"/>
            <a:ext cx="6397009" cy="29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21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15C74-ED30-A370-CA51-B8B989B2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Referencias: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C59BFFEE-99E6-40DF-CCD0-69D205DBC5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235862"/>
              </p:ext>
            </p:extLst>
          </p:nvPr>
        </p:nvGraphicFramePr>
        <p:xfrm>
          <a:off x="838200" y="1690688"/>
          <a:ext cx="10515600" cy="4520311"/>
        </p:xfrm>
        <a:graphic>
          <a:graphicData uri="http://schemas.openxmlformats.org/drawingml/2006/table">
            <a:tbl>
              <a:tblPr firstRow="1" firstCol="1" bandRow="1"/>
              <a:tblGrid>
                <a:gridCol w="10515600">
                  <a:extLst>
                    <a:ext uri="{9D8B030D-6E8A-4147-A177-3AD203B41FA5}">
                      <a16:colId xmlns:a16="http://schemas.microsoft.com/office/drawing/2014/main" val="3266559203"/>
                    </a:ext>
                  </a:extLst>
                </a:gridCol>
              </a:tblGrid>
              <a:tr h="553036"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C. A. P. G. &amp;. L. R.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Ramirez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«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Exploring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crime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patterns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in México City,» </a:t>
                      </a:r>
                      <a:r>
                        <a:rPr lang="es-MX" sz="1200" i="1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Journal</a:t>
                      </a:r>
                      <a:r>
                        <a:rPr lang="es-MX" sz="1200" i="1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1200" i="1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es-MX" sz="1200" i="1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Big Data, 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vol. 6,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nº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1, 2019. </a:t>
                      </a: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2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129466"/>
                  </a:ext>
                </a:extLst>
              </a:tr>
              <a:tr h="769999"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Gobierno de la Ciudad de México, «Carpetas de Investigación de la FGJ,» Portal de datos abiertos, 29 Enero 2021. [En línea].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Available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https://datos.cdmx.gob.mx/dataset/carpetas-de-investigacion-fgj-de-la-ciudad-de-mexico/resource/48fcb848-220c-4af0-839b-4fd8ac812c0f. [Último acceso: 12 Febrero 2022].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722297"/>
                  </a:ext>
                </a:extLst>
              </a:tr>
              <a:tr h="769999"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Forbes, «CDMX, la quinta ciudad más habitada en el mundo: ONU,» Forbes, 16 mayo 2018. [En línea].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Available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https://www.forbes.com.mx/cdmx-la-quinta-ciudad-mas-habitada-en-el-mundo-onu/. [Último acceso: 20 agosto 2022].</a:t>
                      </a: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2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754792"/>
                  </a:ext>
                </a:extLst>
              </a:tr>
              <a:tr h="223439"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2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N. Levine, «CrimeStat: A Spatial Statistics Program for the Analysis of Crime Incident Locations,» National Institute of Justice, Washington, D.C, 2015.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727392"/>
                  </a:ext>
                </a:extLst>
              </a:tr>
              <a:tr h="769999"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K. Ralph y C. J. .,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warehouse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ETL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toolkit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practical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techniques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for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extracting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cleaning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conforming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and,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Indianapolis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Estados Unidos: Wiley Publishing, Inc., 2004. </a:t>
                      </a: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2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967615"/>
                  </a:ext>
                </a:extLst>
              </a:tr>
              <a:tr h="769999"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SAS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Institute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Inc., «ETL Qué es y por qué es importante,» SAS, 2022. [En línea].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Available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https://www.sas.com/es_mx/insights/data-management/what-is-etl.html. [Último acceso: 8 Mayo 2022].</a:t>
                      </a:r>
                    </a:p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2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333895"/>
                  </a:ext>
                </a:extLst>
              </a:tr>
              <a:tr h="223439"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2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J. Han, M. Kamber y J. Pei., Data mining: concepts and techniques, Waltham, Estados Unidos: Morgan Kaufmann, 2011.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937198"/>
                  </a:ext>
                </a:extLst>
              </a:tr>
              <a:tr h="440401"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IBM Cloud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Education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«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Exploratory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Analysis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,» IBM, 25 Agosto 2020. [En línea]. </a:t>
                      </a:r>
                      <a:r>
                        <a:rPr lang="es-MX" sz="1200" dirty="0" err="1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Available</a:t>
                      </a:r>
                      <a:r>
                        <a:rPr lang="es-MX" sz="12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https://www.ibm.com/cloud/learn/exploratory-data-analysis. [Último acceso: 18 Abril 2022].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409545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0BEEA3-3D6D-E6FE-3C3B-DFF6B450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041889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7"/>
            <a:chOff x="4114800" y="1423987"/>
            <a:chExt cx="3961542" cy="4007547"/>
          </a:xfrm>
          <a:noFill/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4" descr="Logotipo&#10;&#10;Descripción generada automáticamente">
            <a:extLst>
              <a:ext uri="{FF2B5EF4-FFF2-40B4-BE49-F238E27FC236}">
                <a16:creationId xmlns:a16="http://schemas.microsoft.com/office/drawing/2014/main" id="{880D3273-2578-65BA-30EF-E4079530C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9701" r="-1" b="6024"/>
          <a:stretch/>
        </p:blipFill>
        <p:spPr>
          <a:xfrm>
            <a:off x="1881" y="2108"/>
            <a:ext cx="12188236" cy="6853784"/>
          </a:xfrm>
          <a:prstGeom prst="rect">
            <a:avLst/>
          </a:prstGeom>
        </p:spPr>
      </p:pic>
      <p:grpSp>
        <p:nvGrpSpPr>
          <p:cNvPr id="117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8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8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0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6C173F6-0700-E7FC-B22B-899C876F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MX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Trabajo</a:t>
            </a:r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s-MX" sz="6600" kern="1200">
                <a:solidFill>
                  <a:srgbClr val="FFFFFF"/>
                </a:solidFill>
                <a:latin typeface="+mj-lt"/>
              </a:rPr>
              <a:t>futuro</a:t>
            </a:r>
          </a:p>
        </p:txBody>
      </p:sp>
      <p:grpSp>
        <p:nvGrpSpPr>
          <p:cNvPr id="150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D5DE19-4483-5988-D769-40E7C967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9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59502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0A808B1-05CA-3585-B32A-642150E2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805" y="758461"/>
            <a:ext cx="8330389" cy="5341077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>
                <a:latin typeface="Abadi"/>
              </a:rPr>
              <a:t>Recategorización de delitos en la base de datos para un análisis más detallado.</a:t>
            </a:r>
          </a:p>
          <a:p>
            <a:pPr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>
                <a:latin typeface="Abadi"/>
              </a:rPr>
              <a:t>Modificar selectores para permitir más de un tipo de delito o alcaldía.</a:t>
            </a:r>
          </a:p>
          <a:p>
            <a:pPr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>
                <a:latin typeface="Abadi"/>
              </a:rPr>
              <a:t>Agregar más tipos de gráficas y mapas.</a:t>
            </a:r>
          </a:p>
          <a:p>
            <a:pPr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>
                <a:latin typeface="Abadi"/>
              </a:rPr>
              <a:t>Integrar futuras bases de datos.</a:t>
            </a:r>
          </a:p>
          <a:p>
            <a:pPr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>
                <a:latin typeface="Abadi"/>
              </a:rPr>
              <a:t>Solicitar al gobierno de la ciudad de México un mejor archivo de capas de las colonias de la CDMX</a:t>
            </a:r>
          </a:p>
          <a:p>
            <a:pPr algn="just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200">
                <a:latin typeface="Abadi"/>
              </a:rPr>
              <a:t>Desplegar el sistema en un servidor web para hacerlo público.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9437386-2BD2-4AB8-A419-E5FD333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1971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4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2E0584F0-6BDD-3ED0-CF45-7CA7AA994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779" y="-22387"/>
            <a:ext cx="12195930" cy="6880387"/>
          </a:xfrm>
          <a:prstGeom prst="rect">
            <a:avLst/>
          </a:prstGeom>
        </p:spPr>
      </p:pic>
      <p:sp>
        <p:nvSpPr>
          <p:cNvPr id="114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16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9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6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F707D1-A9EE-3EC2-8077-9FB4A6EB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9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B6C3CBDE-4A54-BCAC-1150-6E804D660C3C}"/>
              </a:ext>
            </a:extLst>
          </p:cNvPr>
          <p:cNvSpPr txBox="1">
            <a:spLocks/>
          </p:cNvSpPr>
          <p:nvPr/>
        </p:nvSpPr>
        <p:spPr>
          <a:xfrm>
            <a:off x="994404" y="731041"/>
            <a:ext cx="10191942" cy="31730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MX" sz="6600">
                <a:solidFill>
                  <a:srgbClr val="FFFFFF"/>
                </a:solidFill>
              </a:rPr>
              <a:t>Anexos</a:t>
            </a:r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43406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7 pasos para usar el software de recopilación de datos de franquicias">
            <a:extLst>
              <a:ext uri="{FF2B5EF4-FFF2-40B4-BE49-F238E27FC236}">
                <a16:creationId xmlns:a16="http://schemas.microsoft.com/office/drawing/2014/main" id="{DA15B14E-E4ED-D372-BC6E-E2E5BBC8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" y="0"/>
            <a:ext cx="121880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7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Título 1">
            <a:extLst>
              <a:ext uri="{FF2B5EF4-FFF2-40B4-BE49-F238E27FC236}">
                <a16:creationId xmlns:a16="http://schemas.microsoft.com/office/drawing/2014/main" id="{DD4BE50F-FE21-8C27-CF19-41C7FFCE709B}"/>
              </a:ext>
            </a:extLst>
          </p:cNvPr>
          <p:cNvSpPr txBox="1">
            <a:spLocks/>
          </p:cNvSpPr>
          <p:nvPr/>
        </p:nvSpPr>
        <p:spPr>
          <a:xfrm>
            <a:off x="994404" y="731041"/>
            <a:ext cx="10191942" cy="31730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MX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Recapitulación</a:t>
            </a:r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147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1A86455-9CC0-400B-9F90-B9456AE2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9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3623184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6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7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8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1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3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78FAE76-B078-C76E-991F-47F2EB44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9080415" cy="15699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Requisitos funcionales </a:t>
            </a:r>
          </a:p>
        </p:txBody>
      </p:sp>
      <p:grpSp>
        <p:nvGrpSpPr>
          <p:cNvPr id="94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5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B4AC4B-3CB4-8B31-E1B1-6EA58DBF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 smtClean="0"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900">
              <a:latin typeface="+mn-lt"/>
            </a:endParaRP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C54771A1-4030-4A7A-B03A-D0529C85FA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6368" y="1715057"/>
          <a:ext cx="10105606" cy="4464004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133306">
                  <a:extLst>
                    <a:ext uri="{9D8B030D-6E8A-4147-A177-3AD203B41FA5}">
                      <a16:colId xmlns:a16="http://schemas.microsoft.com/office/drawing/2014/main" val="2984667203"/>
                    </a:ext>
                  </a:extLst>
                </a:gridCol>
                <a:gridCol w="8972300">
                  <a:extLst>
                    <a:ext uri="{9D8B030D-6E8A-4147-A177-3AD203B41FA5}">
                      <a16:colId xmlns:a16="http://schemas.microsoft.com/office/drawing/2014/main" val="2213582484"/>
                    </a:ext>
                  </a:extLst>
                </a:gridCol>
              </a:tblGrid>
              <a:tr h="455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ID</a:t>
                      </a:r>
                      <a:endParaRPr lang="es-MX" sz="16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800">
                          <a:effectLst/>
                        </a:rPr>
                        <a:t>Descripción</a:t>
                      </a:r>
                      <a:endParaRPr lang="es-MX" sz="18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293062"/>
                  </a:ext>
                </a:extLst>
              </a:tr>
              <a:tr h="8164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0">
                          <a:effectLst/>
                        </a:rPr>
                        <a:t>RF-1</a:t>
                      </a:r>
                      <a:endParaRPr lang="es-MX" sz="1600" b="1" i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El sistema tendrá un menú de inicio que permitirá identificar la clase de análisis que se desea hacer, dichos análisis pueden ser de tipo temporal o geoespacial. </a:t>
                      </a:r>
                      <a:endParaRPr lang="es-MX" sz="16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979087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0">
                          <a:effectLst/>
                        </a:rPr>
                        <a:t>RF-2</a:t>
                      </a:r>
                      <a:endParaRPr lang="es-MX" sz="1600" b="1" i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El sistema detectará tendencias temporales de crimen.</a:t>
                      </a:r>
                      <a:endParaRPr lang="es-MX" sz="16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481771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0">
                          <a:effectLst/>
                        </a:rPr>
                        <a:t>RF-3</a:t>
                      </a:r>
                      <a:endParaRPr lang="es-MX" sz="1600" b="1" i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El sistema realizará diversos análisis geoespaciales del crimen.</a:t>
                      </a:r>
                      <a:endParaRPr lang="es-MX" sz="16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089258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0">
                          <a:effectLst/>
                        </a:rPr>
                        <a:t>RF-4</a:t>
                      </a:r>
                      <a:endParaRPr lang="es-MX" sz="1600" b="1" i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El sistema dejará cambiar el tipo de visualización de datos para el análisis temporal.</a:t>
                      </a:r>
                      <a:endParaRPr lang="es-MX" sz="16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970128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0">
                          <a:effectLst/>
                        </a:rPr>
                        <a:t>RF-5</a:t>
                      </a:r>
                      <a:endParaRPr lang="es-MX" sz="1600" b="1" i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El sistema implementará un módulo sobre visualización de series de tiempo.</a:t>
                      </a:r>
                      <a:endParaRPr lang="es-MX" sz="16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417982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0">
                          <a:effectLst/>
                        </a:rPr>
                        <a:t>RF-6</a:t>
                      </a:r>
                      <a:endParaRPr lang="es-MX" sz="1600" b="1" i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El sistema integrará al menos dos tipos de algoritmos para generar hot spots en mapas.</a:t>
                      </a:r>
                      <a:endParaRPr lang="es-MX" sz="16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353820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0">
                          <a:effectLst/>
                        </a:rPr>
                        <a:t>RF-7</a:t>
                      </a:r>
                      <a:endParaRPr lang="es-MX" sz="1600" b="1" i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El sistema podrá comparar al menos dos tipos de mapas con hot spots.</a:t>
                      </a:r>
                      <a:endParaRPr lang="es-MX" sz="16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733395"/>
                  </a:ext>
                </a:extLst>
              </a:tr>
              <a:tr h="455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0">
                          <a:effectLst/>
                        </a:rPr>
                        <a:t>RF-8</a:t>
                      </a:r>
                      <a:endParaRPr lang="es-MX" sz="1600" b="1" i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>
                          <a:effectLst/>
                        </a:rPr>
                        <a:t>El sistema podrá generar mapas de coropletas.</a:t>
                      </a:r>
                      <a:endParaRPr lang="es-MX" sz="1600" b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11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05587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841C4D-F0C5-9659-F5DF-A00C4C71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31</a:t>
            </a:fld>
            <a:endParaRPr lang="es-MX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AA4E553-99CA-F46F-1F65-85A2A7937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" b="1964"/>
          <a:stretch/>
        </p:blipFill>
        <p:spPr bwMode="auto">
          <a:xfrm>
            <a:off x="2625014" y="1398842"/>
            <a:ext cx="6941972" cy="529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33DB360-CD3F-4898-95E3-7005A2F4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9080415" cy="15699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Diagramas de c</a:t>
            </a:r>
            <a:r>
              <a:rPr lang="es-MX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asos de uso</a:t>
            </a:r>
          </a:p>
        </p:txBody>
      </p:sp>
    </p:spTree>
    <p:extLst>
      <p:ext uri="{BB962C8B-B14F-4D97-AF65-F5344CB8AC3E}">
        <p14:creationId xmlns:p14="http://schemas.microsoft.com/office/powerpoint/2010/main" val="250372613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841C4D-F0C5-9659-F5DF-A00C4C71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32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B197E6-8C0A-2101-14AD-B106DB979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55" y="1398842"/>
            <a:ext cx="6362490" cy="5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3429871-2057-41A3-AB65-B17CDDE6D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9080415" cy="15699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Diagramas de c</a:t>
            </a:r>
            <a:r>
              <a:rPr lang="es-MX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asos de uso</a:t>
            </a:r>
          </a:p>
        </p:txBody>
      </p:sp>
    </p:spTree>
    <p:extLst>
      <p:ext uri="{BB962C8B-B14F-4D97-AF65-F5344CB8AC3E}">
        <p14:creationId xmlns:p14="http://schemas.microsoft.com/office/powerpoint/2010/main" val="281687035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70E4A1-041F-1B44-A8C2-3A3523F5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33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15FB31-3A10-E55B-32B2-1D8B88F6D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508" y="1398842"/>
            <a:ext cx="6072983" cy="5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78A1EEF-A755-4B77-8884-691C727F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9080415" cy="15699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Diagramas de c</a:t>
            </a:r>
            <a:r>
              <a:rPr lang="es-MX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asos de uso</a:t>
            </a:r>
          </a:p>
        </p:txBody>
      </p:sp>
    </p:spTree>
    <p:extLst>
      <p:ext uri="{BB962C8B-B14F-4D97-AF65-F5344CB8AC3E}">
        <p14:creationId xmlns:p14="http://schemas.microsoft.com/office/powerpoint/2010/main" val="279951333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0833C-7C0B-18EA-5B8B-1A05649F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Diagrama de funcionamiento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E0C55E1-B39E-0ECA-9E52-7BEA4921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34</a:t>
            </a:fld>
            <a:endParaRPr lang="es-MX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341017E-6170-0506-F7A9-0AF9C6693E6D}"/>
              </a:ext>
            </a:extLst>
          </p:cNvPr>
          <p:cNvGraphicFramePr/>
          <p:nvPr/>
        </p:nvGraphicFramePr>
        <p:xfrm>
          <a:off x="455149" y="2013202"/>
          <a:ext cx="12493757" cy="325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556109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DDA2A-8BB4-80D8-6548-BC882A3E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109" y="3022454"/>
            <a:ext cx="2994891" cy="1462881"/>
          </a:xfrm>
        </p:spPr>
        <p:txBody>
          <a:bodyPr/>
          <a:lstStyle/>
          <a:p>
            <a:r>
              <a:rPr lang="es-MX"/>
              <a:t>Proceso de ETL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466063-31AE-0B8E-1F99-01994DD6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35</a:t>
            </a:fld>
            <a:endParaRPr lang="es-MX"/>
          </a:p>
        </p:txBody>
      </p:sp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9B6C3C00-348B-EBDC-340D-AA07A0C1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8" y="1186969"/>
            <a:ext cx="7957387" cy="4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210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E7B42-A7F3-F8BC-73AA-E52954F57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894"/>
            <a:ext cx="8341585" cy="618286"/>
          </a:xfrm>
        </p:spPr>
        <p:txBody>
          <a:bodyPr>
            <a:noAutofit/>
          </a:bodyPr>
          <a:lstStyle/>
          <a:p>
            <a:r>
              <a:rPr lang="es-MX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4C974C-037A-84E7-BB40-175D972D0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088" y="1974481"/>
            <a:ext cx="10056628" cy="183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>
                <a:latin typeface="Abadi" panose="020B0604020104020204" pitchFamily="34" charset="0"/>
              </a:rPr>
              <a:t>Ambiente del crimen</a:t>
            </a:r>
          </a:p>
          <a:p>
            <a:pPr marL="457200" lvl="1" indent="0">
              <a:buNone/>
            </a:pPr>
            <a:r>
              <a:rPr lang="es-MX" sz="2000">
                <a:latin typeface="Abadi" panose="020B0604020104020204" pitchFamily="34" charset="0"/>
              </a:rPr>
              <a:t>Componentes geográficas (ubicación espacio – tiempo)</a:t>
            </a:r>
          </a:p>
          <a:p>
            <a:pPr marL="457200" lvl="1" indent="0">
              <a:buNone/>
            </a:pPr>
            <a:r>
              <a:rPr lang="es-MX" sz="2000">
                <a:latin typeface="Abadi" panose="020B0604020104020204" pitchFamily="34" charset="0"/>
              </a:rPr>
              <a:t>Componentes sociales (aspectos económicos, psicológicos, históricos, etc.)</a:t>
            </a:r>
          </a:p>
          <a:p>
            <a:pPr marL="0" indent="0">
              <a:buNone/>
            </a:pPr>
            <a:endParaRPr lang="es-MX" sz="240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s-MX" sz="2400"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s-MX" sz="200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s-MX" sz="240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s-MX" sz="240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s-MX" sz="240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s-MX" sz="2400">
              <a:latin typeface="Abadi" panose="020B0604020104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35C82D-1641-2562-01E5-3C4D345F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s-MX" smtClean="0"/>
              <a:pPr/>
              <a:t>4</a:t>
            </a:fld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DF28873-C2D7-4162-9BA6-3E2AF997498D}"/>
              </a:ext>
            </a:extLst>
          </p:cNvPr>
          <p:cNvSpPr/>
          <p:nvPr/>
        </p:nvSpPr>
        <p:spPr>
          <a:xfrm>
            <a:off x="1531088" y="3906058"/>
            <a:ext cx="8475921" cy="1546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10000"/>
              </a:lnSpc>
              <a:spcBef>
                <a:spcPts val="1000"/>
              </a:spcBef>
              <a:buClr>
                <a:srgbClr val="FFA997"/>
              </a:buCl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400">
                <a:solidFill>
                  <a:srgbClr val="44546A"/>
                </a:solidFill>
                <a:latin typeface="Abadi" panose="020B0604020104020204" pitchFamily="34" charset="0"/>
              </a:rPr>
              <a:t>Mejorar seguridad publica</a:t>
            </a:r>
          </a:p>
          <a:p>
            <a:pPr marL="457200" lvl="0" indent="-457200">
              <a:lnSpc>
                <a:spcPct val="110000"/>
              </a:lnSpc>
              <a:spcBef>
                <a:spcPts val="1000"/>
              </a:spcBef>
              <a:buClr>
                <a:srgbClr val="FFA997"/>
              </a:buCl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400">
                <a:solidFill>
                  <a:srgbClr val="44546A"/>
                </a:solidFill>
                <a:latin typeface="Abadi" panose="020B0604020104020204" pitchFamily="34" charset="0"/>
              </a:rPr>
              <a:t>Identificar tendencias emergentes</a:t>
            </a:r>
          </a:p>
          <a:p>
            <a:pPr marL="457200" lvl="0" indent="-457200">
              <a:lnSpc>
                <a:spcPct val="110000"/>
              </a:lnSpc>
              <a:spcBef>
                <a:spcPts val="1000"/>
              </a:spcBef>
              <a:buClr>
                <a:srgbClr val="FFA997"/>
              </a:buCl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sz="2400">
                <a:solidFill>
                  <a:srgbClr val="44546A"/>
                </a:solidFill>
                <a:latin typeface="Abadi" panose="020B0604020104020204" pitchFamily="34" charset="0"/>
              </a:rPr>
              <a:t>Planificar estrategias de prevención del delito </a:t>
            </a:r>
          </a:p>
        </p:txBody>
      </p:sp>
    </p:spTree>
    <p:extLst>
      <p:ext uri="{BB962C8B-B14F-4D97-AF65-F5344CB8AC3E}">
        <p14:creationId xmlns:p14="http://schemas.microsoft.com/office/powerpoint/2010/main" val="9082999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75" name="Rectangle 17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9" name="Bottom Right">
            <a:extLst>
              <a:ext uri="{FF2B5EF4-FFF2-40B4-BE49-F238E27FC236}">
                <a16:creationId xmlns:a16="http://schemas.microsoft.com/office/drawing/2014/main" id="{33609D13-CB83-4F4B-BB01-27F01BE4E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BD156E-E42F-4CFB-89AD-312AEC753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81" name="Graphic 157">
              <a:extLst>
                <a:ext uri="{FF2B5EF4-FFF2-40B4-BE49-F238E27FC236}">
                  <a16:creationId xmlns:a16="http://schemas.microsoft.com/office/drawing/2014/main" id="{C8B96A24-322B-419A-847B-E8C600AA5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427E1425-F9A6-4F2D-8335-CBA7062B9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7DF7F24-8721-4CD5-AE3B-C72BCE288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0C58FE3-4394-46E8-9039-2D69C594B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2D8E899-B726-49F6-9C9F-59A314701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242131D2-A82F-4603-9B6A-EA00FEB82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4CCDA1D5-C84B-470D-A2E1-5E51E8A85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7BF2B54C-D2E2-4A3E-8DA8-E56D7375C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2505F4D-B4C3-4EB9-9252-F7229CBD1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E3EF65A-7185-F77D-A63F-D5617F79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192" y="744909"/>
            <a:ext cx="579788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Zonas de estudio </a:t>
            </a:r>
          </a:p>
        </p:txBody>
      </p:sp>
      <p:pic>
        <p:nvPicPr>
          <p:cNvPr id="3" name="Imagen 2" descr="Demarcaciones territoriales de la Ciudad de México - Wikipedia, la  enciclopedia libre">
            <a:extLst>
              <a:ext uri="{FF2B5EF4-FFF2-40B4-BE49-F238E27FC236}">
                <a16:creationId xmlns:a16="http://schemas.microsoft.com/office/drawing/2014/main" id="{B0EE65CB-A03C-F15D-91BF-1E8DBB2C6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532" y="334686"/>
            <a:ext cx="4469156" cy="5978804"/>
          </a:xfrm>
          <a:prstGeom prst="rect">
            <a:avLst/>
          </a:prstGeom>
          <a:noFill/>
        </p:spPr>
      </p:pic>
      <p:grpSp>
        <p:nvGrpSpPr>
          <p:cNvPr id="191" name="Top left">
            <a:extLst>
              <a:ext uri="{FF2B5EF4-FFF2-40B4-BE49-F238E27FC236}">
                <a16:creationId xmlns:a16="http://schemas.microsoft.com/office/drawing/2014/main" id="{FF47B612-7B2E-4A09-9B53-40BDE435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9A3C89-9112-4DA1-8BB8-8DE0F7A70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60847D53-C868-4FD8-A29C-4C44BCBA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11266F6-080B-489F-9B02-B5C4DE4EB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A0BBAD6-8B87-4B31-89B8-E2C854FF3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D79712E-3AD5-4656-A6A0-54C4087A0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1635E33-4458-4D3F-A1C4-264AC5221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32BB39-F871-43E7-A232-C65BFFA9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AE45D09-4993-4718-82A0-BA2217EB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" name="Cross">
            <a:extLst>
              <a:ext uri="{FF2B5EF4-FFF2-40B4-BE49-F238E27FC236}">
                <a16:creationId xmlns:a16="http://schemas.microsoft.com/office/drawing/2014/main" id="{3BC5998F-E162-4A33-9E87-01942908A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259320D-EB3E-4C80-8E86-8A18306B2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07AF5EE-95F6-4B57-B8DD-5051D2EB9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764254-13C0-CA5E-9581-9E22F237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latin typeface="+mn-lt"/>
              </a:rPr>
              <a:pPr>
                <a:spcAft>
                  <a:spcPts val="600"/>
                </a:spcAft>
              </a:pPr>
              <a:t>5</a:t>
            </a:fld>
            <a:endParaRPr lang="en-US" sz="9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49037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7"/>
            <a:chOff x="4114800" y="1423987"/>
            <a:chExt cx="3961542" cy="4007547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74AC5419-AEA6-4D23-ADF2-C129D72C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340" y="-981640"/>
            <a:ext cx="7529082" cy="2172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MX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s-MX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arquitectura</a:t>
            </a: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51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7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F7C52F-EC36-4751-8169-0CEA1597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 smtClean="0"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900">
              <a:latin typeface="+mn-lt"/>
            </a:endParaRPr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A74376D-DBCF-8E89-AC77-8381880A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8" y="1100787"/>
            <a:ext cx="8161441" cy="52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224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Aprenda A Resolver Problemas De Forma Mais Criativa">
            <a:extLst>
              <a:ext uri="{FF2B5EF4-FFF2-40B4-BE49-F238E27FC236}">
                <a16:creationId xmlns:a16="http://schemas.microsoft.com/office/drawing/2014/main" id="{26087983-42B3-AEFB-E18E-6D2F74AFC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r="7987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1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00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101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03" name="Freeform: Shape 3102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4" name="Freeform: Shape 3103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5" name="Freeform: Shape 3104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6" name="Freeform: Shape 3105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7" name="Freeform: Shape 3106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8" name="Freeform: Shape 3107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9" name="Freeform: Shape 3108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203DCB-5455-826E-C49B-F7226205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9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8262DF-CF00-3852-049B-8558EA1B9472}"/>
              </a:ext>
            </a:extLst>
          </p:cNvPr>
          <p:cNvSpPr txBox="1">
            <a:spLocks/>
          </p:cNvSpPr>
          <p:nvPr/>
        </p:nvSpPr>
        <p:spPr>
          <a:xfrm>
            <a:off x="994404" y="731041"/>
            <a:ext cx="10191942" cy="31730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MX" sz="6600">
                <a:solidFill>
                  <a:srgbClr val="FFFFFF"/>
                </a:solidFill>
              </a:rPr>
              <a:t>Solución Propuesta</a:t>
            </a:r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3361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6F410C21-CD43-45A5-A726-CF8B01FD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030EA9A-BC9B-4A24-8288-BD332A6A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C02E7B-E3A7-4649-B0DF-7111FC4D9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466D70-407D-4A6C-887C-F213B7662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419DCF-E52E-4774-921F-1A9E589C0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6887A1-BF5F-455B-B3D0-A0FA7B7DD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76C740-196E-47D9-97DD-FA626C70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7BFC62-FABD-4718-9C08-C31EF1745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8C2B3B-42DE-4307-A7F5-3C51DD2D9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C6FE7A-5F50-46A9-B473-A40F60CF9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2BF817-B70D-4687-9A70-09C0C6CF8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CAC004-4B7F-45C4-834A-116FD2D0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93C743-6F98-4322-B366-AD0353B10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3C2310-33DE-4B73-A297-67D5721A8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8B8B6B-A236-4752-937C-83AF1C4EC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B9790-C202-4F5D-8BEC-1305577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0884AE-BEEF-4D8B-B59B-1EFC91429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C19431-34DB-4F62-A4D8-ED38ECCB9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F5735E-2BC7-4236-B830-616EBBBC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Bottom Right">
            <a:extLst>
              <a:ext uri="{FF2B5EF4-FFF2-40B4-BE49-F238E27FC236}">
                <a16:creationId xmlns:a16="http://schemas.microsoft.com/office/drawing/2014/main" id="{83664CB5-2BA0-493E-BEC5-BACF868A1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DC3445-FC3D-4F90-BC75-AD8EDD18A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5" name="Graphic 157">
              <a:extLst>
                <a:ext uri="{FF2B5EF4-FFF2-40B4-BE49-F238E27FC236}">
                  <a16:creationId xmlns:a16="http://schemas.microsoft.com/office/drawing/2014/main" id="{70D6C503-0ABE-48A7-BA0B-D5A26B558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EB1DC4-C3A0-4645-B456-02A9FFA2C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CF4175-31D6-4A9B-87A4-4C2966749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8D2906-75CA-4435-A320-08EBBA06B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1B8B373-782A-4568-BDF3-093F398F1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07C3AD9-7FDD-480C-91FF-0D3A977DF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8EF16B5-D539-41A0-9FDE-164CE88F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FFF8CB-E294-4944-A954-FC2866B25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CD3167-A8E1-4652-8AFE-0E5D9A90C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A6F17FA-3944-6142-4E8B-670D58B5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9813"/>
            <a:ext cx="9988166" cy="2278281"/>
          </a:xfrm>
        </p:spPr>
        <p:txBody>
          <a:bodyPr anchor="b">
            <a:normAutofit/>
          </a:bodyPr>
          <a:lstStyle/>
          <a:p>
            <a:pPr algn="ctr"/>
            <a:r>
              <a:rPr lang="es-MX"/>
              <a:t>Solución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EB0FF-1B79-9A33-4FE4-B5F84155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087" y="3496696"/>
            <a:ext cx="8434165" cy="26142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000">
                <a:latin typeface="Abadi" panose="020B0604020104020204" pitchFamily="34" charset="0"/>
              </a:rPr>
              <a:t>Desarrollar un dashboard web para procesar datos de delitos en la Ciudad de México para identificar zonas de concentración de crímenes, patrones de comportamiento y tendencias en tiempo y en espacio, empleando técnicas data mining y de sistemas de información geográfica.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045477-6060-5A5A-0F32-B6E8E094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s-MX" smtClean="0"/>
              <a:pPr>
                <a:spcAft>
                  <a:spcPts val="600"/>
                </a:spcAft>
              </a:pPr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93915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Rectangle 12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13" name="Rectangle 21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s objetivos como motivación para conseguir resultados | Ecoembes">
            <a:extLst>
              <a:ext uri="{FF2B5EF4-FFF2-40B4-BE49-F238E27FC236}">
                <a16:creationId xmlns:a16="http://schemas.microsoft.com/office/drawing/2014/main" id="{E9EAC99D-F491-7B87-878D-2FCF32310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25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5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5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6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56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1C5CE8-DC9D-ECE5-8BB3-1087B52D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z="9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9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38DD5AD1-00A1-74F7-1F51-E55FC89CF10B}"/>
              </a:ext>
            </a:extLst>
          </p:cNvPr>
          <p:cNvSpPr txBox="1">
            <a:spLocks/>
          </p:cNvSpPr>
          <p:nvPr/>
        </p:nvSpPr>
        <p:spPr>
          <a:xfrm>
            <a:off x="994404" y="731041"/>
            <a:ext cx="10191942" cy="31730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MX" sz="6600">
                <a:solidFill>
                  <a:srgbClr val="FFFFFF"/>
                </a:solidFill>
              </a:rPr>
              <a:t>Objetivos</a:t>
            </a:r>
            <a:endParaRPr lang="en-US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16652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ExploreVTI">
  <a:themeElements>
    <a:clrScheme name="T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3159"/>
      </a:accent1>
      <a:accent2>
        <a:srgbClr val="723B66"/>
      </a:accent2>
      <a:accent3>
        <a:srgbClr val="AB4F77"/>
      </a:accent3>
      <a:accent4>
        <a:srgbClr val="F67188"/>
      </a:accent4>
      <a:accent5>
        <a:srgbClr val="FFA997"/>
      </a:accent5>
      <a:accent6>
        <a:srgbClr val="D7B5C6"/>
      </a:accent6>
      <a:hlink>
        <a:srgbClr val="0563C1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85D7B02EC6354FBA697D2E50DE9EFA" ma:contentTypeVersion="7" ma:contentTypeDescription="Create a new document." ma:contentTypeScope="" ma:versionID="60b3ce8c0f6a7b16312d11fbe9f422f3">
  <xsd:schema xmlns:xsd="http://www.w3.org/2001/XMLSchema" xmlns:xs="http://www.w3.org/2001/XMLSchema" xmlns:p="http://schemas.microsoft.com/office/2006/metadata/properties" xmlns:ns2="a0d98941-fe37-4d73-8289-c576f8e7b783" xmlns:ns3="5b63fbd3-8118-47df-8b59-610c99d904dc" targetNamespace="http://schemas.microsoft.com/office/2006/metadata/properties" ma:root="true" ma:fieldsID="38998064f1457a179e9902d7a1765ec0" ns2:_="" ns3:_="">
    <xsd:import namespace="a0d98941-fe37-4d73-8289-c576f8e7b783"/>
    <xsd:import namespace="5b63fbd3-8118-47df-8b59-610c99d9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d98941-fe37-4d73-8289-c576f8e7b7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3fbd3-8118-47df-8b59-610c99d9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4717B2-25CF-4857-AD0E-9A1FA4C270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9A643D-2F60-417B-920E-45B075C50715}">
  <ds:schemaRefs>
    <ds:schemaRef ds:uri="5b63fbd3-8118-47df-8b59-610c99d904dc"/>
    <ds:schemaRef ds:uri="a0d98941-fe37-4d73-8289-c576f8e7b7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3FEB6F-8270-4207-B282-7F79E6BD7623}">
  <ds:schemaRefs>
    <ds:schemaRef ds:uri="5b63fbd3-8118-47df-8b59-610c99d904dc"/>
    <ds:schemaRef ds:uri="http://schemas.microsoft.com/office/2006/metadata/properties"/>
    <ds:schemaRef ds:uri="http://schemas.openxmlformats.org/package/2006/metadata/core-properties"/>
    <ds:schemaRef ds:uri="a0d98941-fe37-4d73-8289-c576f8e7b783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1430</Words>
  <Application>Microsoft Office PowerPoint</Application>
  <PresentationFormat>Panorámica</PresentationFormat>
  <Paragraphs>251</Paragraphs>
  <Slides>35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Abadi</vt:lpstr>
      <vt:lpstr>Arial</vt:lpstr>
      <vt:lpstr>Avenir Next LT Pro</vt:lpstr>
      <vt:lpstr>AvenirNext LT Pro Medium</vt:lpstr>
      <vt:lpstr>Calibri</vt:lpstr>
      <vt:lpstr>Sagona Book</vt:lpstr>
      <vt:lpstr>Segoe UI Semilight</vt:lpstr>
      <vt:lpstr>ExploreVTI</vt:lpstr>
      <vt:lpstr>Presentación de PowerPoint</vt:lpstr>
      <vt:lpstr>Programa</vt:lpstr>
      <vt:lpstr>Presentación de PowerPoint</vt:lpstr>
      <vt:lpstr>Introducción</vt:lpstr>
      <vt:lpstr>Zonas de estudio </vt:lpstr>
      <vt:lpstr>Diagrama de la arquitectura </vt:lpstr>
      <vt:lpstr>Presentación de PowerPoint</vt:lpstr>
      <vt:lpstr>Solución Propuesta</vt:lpstr>
      <vt:lpstr>Presentación de PowerPoint</vt:lpstr>
      <vt:lpstr>Objetivos específicos </vt:lpstr>
      <vt:lpstr>Presentación de PowerPoint</vt:lpstr>
      <vt:lpstr>Tecnologías implementadas</vt:lpstr>
      <vt:lpstr>Presentación de PowerPoint</vt:lpstr>
      <vt:lpstr>Dataset original</vt:lpstr>
      <vt:lpstr>Diseño de la base de datos</vt:lpstr>
      <vt:lpstr>Presentación de PowerPoint</vt:lpstr>
      <vt:lpstr>Pruebas unitarias</vt:lpstr>
      <vt:lpstr>Servidor Django</vt:lpstr>
      <vt:lpstr>Algoritmos</vt:lpstr>
      <vt:lpstr>Presentación de PowerPoint</vt:lpstr>
      <vt:lpstr>DataCriming</vt:lpstr>
      <vt:lpstr>Análisis Geoespacial</vt:lpstr>
      <vt:lpstr>Análisis de tendencias</vt:lpstr>
      <vt:lpstr>Análisis exploratorio</vt:lpstr>
      <vt:lpstr>Presentación de PowerPoint</vt:lpstr>
      <vt:lpstr>Referencias:</vt:lpstr>
      <vt:lpstr>Trabajo a futuro</vt:lpstr>
      <vt:lpstr>Presentación de PowerPoint</vt:lpstr>
      <vt:lpstr>Presentación de PowerPoint</vt:lpstr>
      <vt:lpstr>Requisitos funcionales </vt:lpstr>
      <vt:lpstr>Diagramas de casos de uso</vt:lpstr>
      <vt:lpstr>Diagramas de casos de uso</vt:lpstr>
      <vt:lpstr>Diagramas de casos de uso</vt:lpstr>
      <vt:lpstr>Diagrama de funcionamiento </vt:lpstr>
      <vt:lpstr>Proceso de ETL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Oscar Mendoza Cuellar</dc:creator>
  <cp:lastModifiedBy>Jose Oscar Mendoza Cuellar</cp:lastModifiedBy>
  <cp:revision>3</cp:revision>
  <dcterms:created xsi:type="dcterms:W3CDTF">2023-01-08T08:51:05Z</dcterms:created>
  <dcterms:modified xsi:type="dcterms:W3CDTF">2023-01-10T23:32:59Z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0x0101002385D7B02EC6354FBA697D2E50DE9EFA</vt:lpwstr>
  </property>
</Properties>
</file>